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4" autoAdjust="0"/>
    <p:restoredTop sz="95126" autoAdjust="0"/>
  </p:normalViewPr>
  <p:slideViewPr>
    <p:cSldViewPr>
      <p:cViewPr varScale="1">
        <p:scale>
          <a:sx n="82" d="100"/>
          <a:sy n="82" d="100"/>
        </p:scale>
        <p:origin x="176" y="33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22BF7ACD-826F-4E2F-811B-54085806356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CBEAF648-9435-4596-86A4-DF5607A9BD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255E107B-5D5B-4312-BF6A-7F7F043FB3C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D102775D-3796-46DB-BB95-A34EC9DD77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EB136994-62E0-4F44-99E3-01AB39A90C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54148948-6816-4CD4-B644-41DC4A6A6E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81700660-C674-4EBF-A7CC-7FEBDB857A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E04D6784-D800-45E7-BD8D-B08CF811DB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CB0AB28F-D78F-4E39-A616-1261FA189D3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3F8D1960-605B-4CD0-8366-02D083E30D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80253E1B-B54F-45EF-8BBE-63697462CB6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16FBEF3C-3EB9-4687-8A3B-F58B9CD57B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068" y="691234"/>
            <a:ext cx="4541866" cy="3417076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97" tIns="48410" rIns="93697" bIns="48410"/>
          <a:lstStyle/>
          <a:p>
            <a:pPr defTabSz="968207">
              <a:buFontTx/>
              <a:buChar char="•"/>
            </a:pPr>
            <a:r>
              <a:rPr lang="ru-RU" dirty="0"/>
              <a:t>Нормальный ЖКТ бройлера</a:t>
            </a:r>
            <a:r>
              <a:rPr lang="en-US" dirty="0"/>
              <a:t>.</a:t>
            </a:r>
          </a:p>
          <a:p>
            <a:pPr defTabSz="968207">
              <a:buFontTx/>
              <a:buChar char="•"/>
            </a:pPr>
            <a:r>
              <a:rPr lang="ru-RU" dirty="0"/>
              <a:t>Основные структуры ЖКТ</a:t>
            </a:r>
            <a:r>
              <a:rPr lang="en-US" dirty="0"/>
              <a:t>.  </a:t>
            </a:r>
          </a:p>
          <a:p>
            <a:pPr defTabSz="968207">
              <a:buFontTx/>
              <a:buChar char="•"/>
            </a:pPr>
            <a:r>
              <a:rPr lang="ru-RU" dirty="0" err="1"/>
              <a:t>Клостридии</a:t>
            </a:r>
            <a:r>
              <a:rPr lang="ru-RU" dirty="0"/>
              <a:t> обычно находятся в прямой кишке и не в 12-перстной</a:t>
            </a:r>
            <a:endParaRPr lang="en-US" dirty="0"/>
          </a:p>
          <a:p>
            <a:pPr defTabSz="968207">
              <a:buFontTx/>
              <a:buChar char="•"/>
            </a:pPr>
            <a:r>
              <a:rPr lang="ru-RU" dirty="0"/>
              <a:t>Разные виды кокцидий наносят ущерб разным участкам ЖКТ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60A8795F-D53C-4E72-9DED-11E64BF5AF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978DAAE6-1CD9-4FEC-8E3E-A6BF0DA0EE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C195D149-6364-4E79-9E88-7F91022546A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EC99120A-8061-4DAE-8F4D-3C6483BC44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59D9CFE3-571B-4E45-B4AB-8651275F8B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D1342AF6-4B47-4AE5-A6BE-D485C99567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2DA0B0B9-41A8-4D5D-9622-968D452E32B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441CF0F6-07B6-4EE8-921A-FD9FE4704DE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49C528F8-FEBF-4E49-B58A-9E766DC14F9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22BF7ACD-826F-4E2F-811B-54085806356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E8C2CD5C-F0B1-4585-A12C-B927AB165EF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97" tIns="48410" rIns="93697" bIns="48410"/>
          <a:lstStyle/>
          <a:p>
            <a:pPr defTabSz="968207">
              <a:buFontTx/>
              <a:buChar char="•"/>
            </a:pPr>
            <a:r>
              <a:rPr lang="ru-RU" dirty="0"/>
              <a:t>При нормальном функционировании ЖКТ у бройлеров происходит как прямой, так и обратный </a:t>
            </a:r>
            <a:r>
              <a:rPr lang="ru-RU" dirty="0" err="1"/>
              <a:t>рефлюкс</a:t>
            </a:r>
            <a:r>
              <a:rPr lang="en-US" dirty="0"/>
              <a:t>.</a:t>
            </a:r>
          </a:p>
          <a:p>
            <a:pPr defTabSz="968207">
              <a:buFontTx/>
              <a:buChar char="•"/>
            </a:pPr>
            <a:r>
              <a:rPr lang="ru-RU" dirty="0" err="1"/>
              <a:t>Рефлюкс</a:t>
            </a:r>
            <a:r>
              <a:rPr lang="ru-RU" dirty="0"/>
              <a:t> желчи в норме происходит в тонкий кишечник, но может происходить и  в мускульный желудок</a:t>
            </a:r>
            <a:r>
              <a:rPr lang="en-US" dirty="0"/>
              <a:t>.</a:t>
            </a:r>
          </a:p>
          <a:p>
            <a:pPr defTabSz="968207">
              <a:buFontTx/>
              <a:buChar char="•"/>
            </a:pPr>
            <a:r>
              <a:rPr lang="ru-RU" dirty="0"/>
              <a:t>Содержимое слепого отростка в норме возвращается в кишечник</a:t>
            </a:r>
            <a:r>
              <a:rPr lang="en-US" dirty="0"/>
              <a:t>.</a:t>
            </a:r>
          </a:p>
          <a:p>
            <a:pPr defTabSz="968207">
              <a:buFontTx/>
              <a:buChar char="•"/>
            </a:pPr>
            <a:r>
              <a:rPr lang="ru-RU" dirty="0" err="1"/>
              <a:t>Клостридии</a:t>
            </a:r>
            <a:r>
              <a:rPr lang="ru-RU" dirty="0"/>
              <a:t> могут выходить из слепого отростка и мигрировать в вышележащие отделы ЖКТ</a:t>
            </a:r>
            <a:r>
              <a:rPr lang="en-US" dirty="0"/>
              <a:t>.</a:t>
            </a:r>
          </a:p>
          <a:p>
            <a:pPr defTabSz="968207">
              <a:buFontTx/>
              <a:buChar char="•"/>
            </a:pPr>
            <a:r>
              <a:rPr lang="ru-RU" dirty="0"/>
              <a:t>Увеличение числа </a:t>
            </a:r>
            <a:r>
              <a:rPr lang="ru-RU" dirty="0" err="1"/>
              <a:t>клостридий</a:t>
            </a:r>
            <a:r>
              <a:rPr lang="ru-RU" dirty="0"/>
              <a:t> в слепом отростке может повлечь их миграцию в 12-перстную кишку</a:t>
            </a:r>
            <a:r>
              <a:rPr lang="en-US" dirty="0"/>
              <a:t>.</a:t>
            </a:r>
          </a:p>
          <a:p>
            <a:pPr defTabSz="968207">
              <a:buFontTx/>
              <a:buChar char="•"/>
            </a:pPr>
            <a:r>
              <a:rPr lang="ru-RU" dirty="0"/>
              <a:t>Для колонизации </a:t>
            </a:r>
            <a:r>
              <a:rPr lang="ru-RU" dirty="0" err="1"/>
              <a:t>клостридий</a:t>
            </a:r>
            <a:r>
              <a:rPr lang="ru-RU" dirty="0"/>
              <a:t> в 12-перстной кишке необходимо изменение среды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A36C9D4F-EA70-450C-A5EA-7BAF248D8E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97" tIns="48410" rIns="93697" bIns="48410"/>
          <a:lstStyle/>
          <a:p>
            <a:pPr defTabSz="968207"/>
            <a:r>
              <a:rPr lang="en-US" dirty="0"/>
              <a:t>READ THE SLIDE!</a:t>
            </a:r>
          </a:p>
          <a:p>
            <a:pPr defTabSz="968207">
              <a:buFontTx/>
              <a:buChar char="•"/>
            </a:pPr>
            <a:r>
              <a:rPr lang="en-US" dirty="0"/>
              <a:t>Damage in the duodenum/jejunum needed for Cp colonization in upper gut.</a:t>
            </a:r>
          </a:p>
          <a:p>
            <a:pPr defTabSz="968207">
              <a:buFontTx/>
              <a:buChar char="•"/>
            </a:pPr>
            <a:r>
              <a:rPr lang="en-US" i="1" dirty="0"/>
              <a:t>E. </a:t>
            </a:r>
            <a:r>
              <a:rPr lang="en-US" i="1" dirty="0" err="1"/>
              <a:t>acervulina</a:t>
            </a:r>
            <a:r>
              <a:rPr lang="en-US" dirty="0"/>
              <a:t> may be source of damage to upper intestine.</a:t>
            </a:r>
            <a:endParaRPr lang="en-US" i="1" dirty="0"/>
          </a:p>
          <a:p>
            <a:pPr defTabSz="968207">
              <a:buFontTx/>
              <a:buChar char="•"/>
            </a:pPr>
            <a:r>
              <a:rPr lang="en-US" dirty="0"/>
              <a:t>Damage in the </a:t>
            </a:r>
            <a:r>
              <a:rPr lang="en-US" dirty="0" err="1"/>
              <a:t>ceca</a:t>
            </a:r>
            <a:r>
              <a:rPr lang="en-US" dirty="0"/>
              <a:t> allows Cp to multiply.</a:t>
            </a:r>
          </a:p>
          <a:p>
            <a:pPr defTabSz="968207">
              <a:buFontTx/>
              <a:buChar char="•"/>
            </a:pPr>
            <a:r>
              <a:rPr lang="en-US" i="1" dirty="0"/>
              <a:t>E. </a:t>
            </a:r>
            <a:r>
              <a:rPr lang="en-US" i="1" dirty="0" err="1"/>
              <a:t>tenella</a:t>
            </a:r>
            <a:r>
              <a:rPr lang="en-US" dirty="0"/>
              <a:t> may be source of damage to </a:t>
            </a:r>
            <a:r>
              <a:rPr lang="en-US" dirty="0" err="1"/>
              <a:t>ceca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84884CF1-FCED-4984-A17D-CD017332896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D9AA6DD0-927B-44E2-8F5A-FFB00F2C2CA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487F68A1-A5E4-4F54-B0B4-99FF5D93FA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C03517DC-FF98-4179-BF49-2A47C55FC4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950" tIns="44975" rIns="89950" bIns="44975"/>
          <a:lstStyle/>
          <a:p>
            <a:fld id="{4F5D3227-6ECB-4326-9CEC-A97A1AED95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2950" cy="341630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8282-8381-4623-8044-90BB7C584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12/2/21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9375" y="4997450"/>
          <a:ext cx="2282825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4867920" imgH="3584520" progId="Word.Document.8">
                  <p:embed/>
                </p:oleObj>
              </mc:Choice>
              <mc:Fallback>
                <p:oleObj name="Document" r:id="rId4" imgW="4867920" imgH="358452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4997450"/>
                        <a:ext cx="2282825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2722563" y="1752600"/>
          <a:ext cx="314483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6" imgW="2601000" imgH="2555280" progId="Word.Document.8">
                  <p:embed/>
                </p:oleObj>
              </mc:Choice>
              <mc:Fallback>
                <p:oleObj name="Document" r:id="rId6" imgW="2601000" imgH="25552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752600"/>
                        <a:ext cx="3144837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6"/>
          <p:cNvGraphicFramePr>
            <a:graphicFrameLocks noChangeAspect="1"/>
          </p:cNvGraphicFramePr>
          <p:nvPr/>
        </p:nvGraphicFramePr>
        <p:xfrm>
          <a:off x="6324600" y="2971800"/>
          <a:ext cx="2590800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8" imgW="1296000" imgH="1826640" progId="Word.Document.8">
                  <p:embed/>
                </p:oleObj>
              </mc:Choice>
              <mc:Fallback>
                <p:oleObj name="Document" r:id="rId8" imgW="1296000" imgH="182664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71800"/>
                        <a:ext cx="2590800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3432" y="260648"/>
            <a:ext cx="81804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Энтерит у бройлеров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60648"/>
            <a:ext cx="8302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Энтерит у бройлеров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CE8B2-BC4C-D545-81A0-8C38EB1D4505}"/>
              </a:ext>
            </a:extLst>
          </p:cNvPr>
          <p:cNvSpPr txBox="1"/>
          <p:nvPr/>
        </p:nvSpPr>
        <p:spPr>
          <a:xfrm>
            <a:off x="3165577" y="5048946"/>
            <a:ext cx="2355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/>
              <a:t>Щукина С.А.,</a:t>
            </a:r>
            <a:br>
              <a:rPr lang="ru-RU" sz="2000" dirty="0"/>
            </a:br>
            <a:r>
              <a:rPr lang="ru-RU" sz="2000" dirty="0"/>
              <a:t>кандидат с.-х. наук,</a:t>
            </a:r>
            <a:br>
              <a:rPr lang="ru-RU" sz="2000" dirty="0"/>
            </a:br>
            <a:r>
              <a:rPr lang="ru-RU" sz="2000" dirty="0"/>
              <a:t>ветеринарный врач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2828C-A13B-524F-9FF4-86D98E86F6F4}"/>
              </a:ext>
            </a:extLst>
          </p:cNvPr>
          <p:cNvSpPr txBox="1"/>
          <p:nvPr/>
        </p:nvSpPr>
        <p:spPr>
          <a:xfrm>
            <a:off x="3924206" y="6211669"/>
            <a:ext cx="127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Москва</a:t>
            </a:r>
            <a:endParaRPr lang="ru-RU" dirty="0"/>
          </a:p>
          <a:p>
            <a:pPr algn="ctr"/>
            <a:r>
              <a:rPr lang="ru-RU" dirty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839200" cy="1143000"/>
          </a:xfrm>
        </p:spPr>
        <p:txBody>
          <a:bodyPr lIns="92075" tIns="46038" rIns="92075" bIns="46038">
            <a:normAutofit fontScale="90000"/>
          </a:bodyPr>
          <a:lstStyle/>
          <a:p>
            <a:pPr>
              <a:defRPr/>
            </a:pPr>
            <a:r>
              <a:rPr lang="ru-RU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Цикл Энтерита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216150" y="1941513"/>
            <a:ext cx="4787900" cy="44069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209800" y="2849563"/>
            <a:ext cx="4800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3717925" y="2997200"/>
            <a:ext cx="1592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Выход </a:t>
            </a:r>
            <a:br>
              <a:rPr lang="ru-RU" b="1">
                <a:solidFill>
                  <a:schemeClr val="bg1"/>
                </a:solidFill>
                <a:latin typeface="Arial" charset="0"/>
              </a:rPr>
            </a:br>
            <a:r>
              <a:rPr lang="ru-RU" b="1">
                <a:solidFill>
                  <a:schemeClr val="bg1"/>
                </a:solidFill>
                <a:latin typeface="Arial" charset="0"/>
              </a:rPr>
              <a:t>токсинов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5383213" y="4494213"/>
            <a:ext cx="15811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latin typeface="Arial" charset="0"/>
              </a:rPr>
              <a:t>Разрушение</a:t>
            </a:r>
            <a:br>
              <a:rPr lang="ru-RU" b="1">
                <a:solidFill>
                  <a:schemeClr val="bg1"/>
                </a:solidFill>
                <a:latin typeface="Arial" charset="0"/>
              </a:rPr>
            </a:br>
            <a:r>
              <a:rPr lang="ru-RU" b="1">
                <a:solidFill>
                  <a:schemeClr val="bg1"/>
                </a:solidFill>
                <a:latin typeface="Arial" charset="0"/>
              </a:rPr>
              <a:t>ЖКТ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2133600" y="4494213"/>
            <a:ext cx="1878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 i="1">
                <a:latin typeface="Arial" charset="0"/>
              </a:rPr>
              <a:t>Clostridium</a:t>
            </a:r>
          </a:p>
          <a:p>
            <a:r>
              <a:rPr lang="en-US" b="1" i="1">
                <a:latin typeface="Arial" charset="0"/>
              </a:rPr>
              <a:t>Perfringens</a:t>
            </a:r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5076825" y="3335338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5895975" y="3333750"/>
            <a:ext cx="0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5884863" y="5383213"/>
            <a:ext cx="0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V="1">
            <a:off x="3081338" y="5846763"/>
            <a:ext cx="28035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>
            <a:off x="3081338" y="5310188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3028950" y="3330575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3027363" y="33528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9" name="Picture 2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14800"/>
            <a:ext cx="1295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043608" y="1844825"/>
            <a:ext cx="7132390" cy="4464496"/>
          </a:xfrm>
          <a:prstGeom prst="rect">
            <a:avLst/>
          </a:prstGeom>
          <a:solidFill>
            <a:srgbClr val="FF5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1160463" y="2921000"/>
            <a:ext cx="6939929" cy="3944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331640" y="2132856"/>
            <a:ext cx="6768752" cy="58578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Сколько стоит энтерит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1212850" y="2928938"/>
            <a:ext cx="5448300" cy="461962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ru-RU" b="1"/>
              <a:t>Расчёт</a:t>
            </a:r>
            <a:r>
              <a:rPr lang="en-US" b="1"/>
              <a:t>:  20,000 </a:t>
            </a:r>
            <a:r>
              <a:rPr lang="ru-RU" b="1"/>
              <a:t>бройлеров на птичник</a:t>
            </a:r>
            <a:endParaRPr lang="en-US" b="1"/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1557338" y="3422650"/>
            <a:ext cx="6615062" cy="923972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ru-RU" b="1"/>
              <a:t>Смертность</a:t>
            </a:r>
            <a:r>
              <a:rPr lang="en-US" b="1"/>
              <a:t>		</a:t>
            </a:r>
            <a:r>
              <a:rPr lang="ru-RU" b="1"/>
              <a:t>        </a:t>
            </a:r>
            <a:r>
              <a:rPr lang="en-US" b="1"/>
              <a:t>$321.00</a:t>
            </a:r>
          </a:p>
          <a:p>
            <a:pPr algn="l"/>
            <a:r>
              <a:rPr lang="ru-RU" b="1"/>
              <a:t>Дополнительные корма </a:t>
            </a:r>
            <a:r>
              <a:rPr lang="en-US" b="1"/>
              <a:t>$327.60	</a:t>
            </a:r>
          </a:p>
          <a:p>
            <a:pPr algn="l"/>
            <a:r>
              <a:rPr lang="ru-RU" b="1"/>
              <a:t>Потеря веса</a:t>
            </a:r>
            <a:r>
              <a:rPr lang="en-US" b="1"/>
              <a:t>	</a:t>
            </a:r>
            <a:r>
              <a:rPr lang="ru-RU" b="1"/>
              <a:t>                     </a:t>
            </a:r>
            <a:r>
              <a:rPr lang="en-US" b="1"/>
              <a:t>$230.00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V="1">
            <a:off x="1441450" y="4725144"/>
            <a:ext cx="6586934" cy="8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1519238" y="4748213"/>
            <a:ext cx="4168775" cy="14478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ru-RU" b="1"/>
              <a:t>Всего</a:t>
            </a:r>
            <a:r>
              <a:rPr lang="en-US" b="1"/>
              <a:t>			$878.60/</a:t>
            </a:r>
          </a:p>
          <a:p>
            <a:pPr algn="l"/>
            <a:r>
              <a:rPr lang="en-US" b="1"/>
              <a:t>			</a:t>
            </a:r>
            <a:r>
              <a:rPr lang="ru-RU" b="1"/>
              <a:t>птичник</a:t>
            </a:r>
            <a:endParaRPr lang="en-US" b="1"/>
          </a:p>
          <a:p>
            <a:pPr algn="l"/>
            <a:r>
              <a:rPr lang="en-US" sz="2000"/>
              <a:t>+</a:t>
            </a:r>
            <a:r>
              <a:rPr lang="ru-RU" sz="2000"/>
              <a:t>Снижение качества тушки, </a:t>
            </a:r>
            <a:br>
              <a:rPr lang="ru-RU" sz="2000"/>
            </a:br>
            <a:r>
              <a:rPr lang="ru-RU" sz="2000"/>
              <a:t>трудности в переработке</a:t>
            </a:r>
            <a:endParaRPr lang="en-US" sz="2000"/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3203848" y="6381328"/>
            <a:ext cx="474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</a:rPr>
              <a:t>Norton, R. A. and Hess, J. B., Auburn University.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796136" y="3356992"/>
            <a:ext cx="2362200" cy="1938338"/>
          </a:xfrm>
          <a:prstGeom prst="rect">
            <a:avLst/>
          </a:prstGeom>
          <a:solidFill>
            <a:srgbClr val="FF5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chemeClr val="bg1"/>
                </a:solidFill>
              </a:rPr>
              <a:t>Также потери, когда причину смерти не удаётся установить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33375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Экономический ущерб от энтерита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628800"/>
            <a:ext cx="8352928" cy="5229200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43608" y="1628800"/>
            <a:ext cx="84470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БАКТЕРИАЛЬНОГО ЭНТЕРИТА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Клостридиальный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энтерит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Язвенный энтерит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Некротический энтерит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600" b="1" dirty="0">
                <a:solidFill>
                  <a:srgbClr val="0DB3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ru-RU" sz="3600" b="1" dirty="0" err="1">
                <a:solidFill>
                  <a:srgbClr val="0DB3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Дисбактериоз</a:t>
            </a:r>
            <a:endParaRPr lang="en-US" sz="3600" b="1" dirty="0">
              <a:solidFill>
                <a:srgbClr val="0DB32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304800"/>
            <a:ext cx="8736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72400" cy="4114800"/>
          </a:xfrm>
        </p:spPr>
        <p:txBody>
          <a:bodyPr lIns="92075" tIns="46038" rIns="92075" bIns="46038"/>
          <a:lstStyle/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Некротический Энтерит наносит ощутимые экономические потери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Может распространяться от одного стада на другое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Профилактические меры максимально снижают экономические потери, давая оптимальную рентабельность производства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333375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Экономический ущерб от энтерита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628800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812925" y="1508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7488832" cy="4953000"/>
          </a:xfrm>
        </p:spPr>
        <p:txBody>
          <a:bodyPr lIns="92075" tIns="46038" rIns="92075" bIns="46038"/>
          <a:lstStyle/>
          <a:p>
            <a:pPr>
              <a:buClr>
                <a:schemeClr val="accent2"/>
              </a:buCl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Энтерит влияет на различные этапы усвоения питательных веществ корма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Поедание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Пищеварение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Всасывание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 питательных веществ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Депонирование питательных веществ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Мобилизация питательных веществ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Метаболизм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660525" y="6232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endParaRPr lang="en-GB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676400" y="6278563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Reference: Ruff &amp; Allen 1990;  Baker 1993</a:t>
            </a:r>
            <a:r>
              <a:rPr lang="en-US" sz="800"/>
              <a:t> 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28600" y="304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6800" y="15240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 </a:t>
            </a:r>
            <a:r>
              <a:rPr lang="ru-RU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Бактериальный энтерит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Субклиническая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инфекция тонкого кишечника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Возбудитель –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грамм-положительные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бактерии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Большая часть бактерий в норме обитает в слепых отростках и тонком кишечнике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Триггерные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факторы: повреждения кишечника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плохая гигиена и пищеварение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иммуносупрессия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 другие…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333375"/>
            <a:ext cx="8459787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3568" y="1371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	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Факторы, способствующие развитию бактериального энтерита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Увеличенная вязкость химуса кишечника в связи с рационом, богатым пшеницей, ячменем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клетчаткой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Некоторые стимуляторы роста и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антикокцидиозные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препараты неэффективны против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Clostridium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perfringens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Стресс, большая плотность, плохая вентиляция и влажная подстилка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Иммуносупрессия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Заболевания, инфекции и кокцидиоз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Низкая гигиена/санитария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0"/>
            <a:ext cx="84597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268760"/>
            <a:ext cx="8136904" cy="5112568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16013" y="765175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Клинические симптомы бактериального энтерита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endParaRPr lang="en-US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Депрессия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Потеря аппетита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Диарея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Темный помёт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помёте может быть кровь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Увеличенное потребление воды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Мокрая подстилка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Смертность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88913"/>
            <a:ext cx="84582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268760"/>
            <a:ext cx="7848872" cy="5400600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115616" y="1700808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600200" lvl="3" indent="-228600" algn="l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Контроль энтерита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Чистые дезинфицированные помещения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сухой подстилки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Хорошая вентиляция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Избегать скученности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подавляющего иммунитет стресса и заболеваний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Контроль питательной ценности и клетчатки в кормах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Контролировать кокцидиоз по отлаженным программам, используя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ионофорные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 химические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кокцидиостатики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Профилактические и контрольные введения эффективного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препарата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Clostr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Perfr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0"/>
            <a:ext cx="84582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84784"/>
            <a:ext cx="820891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8229600" cy="4525963"/>
          </a:xfrm>
        </p:spPr>
        <p:txBody>
          <a:bodyPr lIns="92075" tIns="46038" rIns="92075" bIns="46038">
            <a:normAutofit/>
          </a:bodyPr>
          <a:lstStyle/>
          <a:p>
            <a:pPr>
              <a:buClr>
                <a:schemeClr val="accent2"/>
              </a:buCl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продуктивности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стимулятора продуктивности вместе с эффективным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препаратом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9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Clostridium </a:t>
            </a:r>
            <a:r>
              <a:rPr lang="en-US" sz="19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perfringens</a:t>
            </a:r>
            <a:r>
              <a:rPr lang="ru-RU" sz="19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br>
              <a:rPr lang="ru-RU" sz="19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обеспечивает совмещение профилактики и стимуляции продуктивности</a:t>
            </a:r>
          </a:p>
          <a:p>
            <a:pPr lvl="1">
              <a:buClr>
                <a:schemeClr val="accent2"/>
              </a:buClr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Разработать программу профилактики кокцидиоза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Создать условия для стабилизации и стимуляции иммунитета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2-3 </a:t>
            </a: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 в год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Контроль за наличием </a:t>
            </a:r>
            <a:r>
              <a:rPr lang="ru-RU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ооцист</a:t>
            </a: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 помете и элиминация </a:t>
            </a:r>
            <a:r>
              <a:rPr lang="ru-RU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клостридий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Отдавать предпочтение ионофорам, не химикатам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Тщательно подобрать подходящий ионофор 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accent2"/>
              </a:buClr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984375" y="1295400"/>
            <a:ext cx="5069080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Контроль Энтерита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0"/>
            <a:ext cx="84582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124744"/>
            <a:ext cx="8208912" cy="5544616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1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reeform 3"/>
          <p:cNvSpPr>
            <a:spLocks/>
          </p:cNvSpPr>
          <p:nvPr/>
        </p:nvSpPr>
        <p:spPr bwMode="auto">
          <a:xfrm>
            <a:off x="1274763" y="1219200"/>
            <a:ext cx="2379662" cy="3402013"/>
          </a:xfrm>
          <a:custGeom>
            <a:avLst/>
            <a:gdLst>
              <a:gd name="T0" fmla="*/ 2147483647 w 1499"/>
              <a:gd name="T1" fmla="*/ 2147483647 h 2143"/>
              <a:gd name="T2" fmla="*/ 2147483647 w 1499"/>
              <a:gd name="T3" fmla="*/ 2147483647 h 2143"/>
              <a:gd name="T4" fmla="*/ 2147483647 w 1499"/>
              <a:gd name="T5" fmla="*/ 2147483647 h 2143"/>
              <a:gd name="T6" fmla="*/ 2147483647 w 1499"/>
              <a:gd name="T7" fmla="*/ 2147483647 h 2143"/>
              <a:gd name="T8" fmla="*/ 2147483647 w 1499"/>
              <a:gd name="T9" fmla="*/ 2147483647 h 2143"/>
              <a:gd name="T10" fmla="*/ 2147483647 w 1499"/>
              <a:gd name="T11" fmla="*/ 2147483647 h 2143"/>
              <a:gd name="T12" fmla="*/ 2147483647 w 1499"/>
              <a:gd name="T13" fmla="*/ 2147483647 h 2143"/>
              <a:gd name="T14" fmla="*/ 2147483647 w 1499"/>
              <a:gd name="T15" fmla="*/ 2147483647 h 2143"/>
              <a:gd name="T16" fmla="*/ 2147483647 w 1499"/>
              <a:gd name="T17" fmla="*/ 2147483647 h 2143"/>
              <a:gd name="T18" fmla="*/ 2147483647 w 1499"/>
              <a:gd name="T19" fmla="*/ 2147483647 h 2143"/>
              <a:gd name="T20" fmla="*/ 2147483647 w 1499"/>
              <a:gd name="T21" fmla="*/ 2147483647 h 2143"/>
              <a:gd name="T22" fmla="*/ 2147483647 w 1499"/>
              <a:gd name="T23" fmla="*/ 2147483647 h 2143"/>
              <a:gd name="T24" fmla="*/ 2147483647 w 1499"/>
              <a:gd name="T25" fmla="*/ 2147483647 h 2143"/>
              <a:gd name="T26" fmla="*/ 2147483647 w 1499"/>
              <a:gd name="T27" fmla="*/ 2147483647 h 2143"/>
              <a:gd name="T28" fmla="*/ 2147483647 w 1499"/>
              <a:gd name="T29" fmla="*/ 2147483647 h 2143"/>
              <a:gd name="T30" fmla="*/ 2147483647 w 1499"/>
              <a:gd name="T31" fmla="*/ 2147483647 h 2143"/>
              <a:gd name="T32" fmla="*/ 2147483647 w 1499"/>
              <a:gd name="T33" fmla="*/ 2147483647 h 2143"/>
              <a:gd name="T34" fmla="*/ 2147483647 w 1499"/>
              <a:gd name="T35" fmla="*/ 2147483647 h 2143"/>
              <a:gd name="T36" fmla="*/ 2147483647 w 1499"/>
              <a:gd name="T37" fmla="*/ 2147483647 h 2143"/>
              <a:gd name="T38" fmla="*/ 2147483647 w 1499"/>
              <a:gd name="T39" fmla="*/ 2147483647 h 2143"/>
              <a:gd name="T40" fmla="*/ 2147483647 w 1499"/>
              <a:gd name="T41" fmla="*/ 2147483647 h 2143"/>
              <a:gd name="T42" fmla="*/ 2147483647 w 1499"/>
              <a:gd name="T43" fmla="*/ 2147483647 h 2143"/>
              <a:gd name="T44" fmla="*/ 2147483647 w 1499"/>
              <a:gd name="T45" fmla="*/ 2147483647 h 2143"/>
              <a:gd name="T46" fmla="*/ 2147483647 w 1499"/>
              <a:gd name="T47" fmla="*/ 2147483647 h 2143"/>
              <a:gd name="T48" fmla="*/ 2147483647 w 1499"/>
              <a:gd name="T49" fmla="*/ 2147483647 h 2143"/>
              <a:gd name="T50" fmla="*/ 2147483647 w 1499"/>
              <a:gd name="T51" fmla="*/ 2147483647 h 2143"/>
              <a:gd name="T52" fmla="*/ 2147483647 w 1499"/>
              <a:gd name="T53" fmla="*/ 2147483647 h 2143"/>
              <a:gd name="T54" fmla="*/ 2147483647 w 1499"/>
              <a:gd name="T55" fmla="*/ 2147483647 h 2143"/>
              <a:gd name="T56" fmla="*/ 2147483647 w 1499"/>
              <a:gd name="T57" fmla="*/ 2147483647 h 2143"/>
              <a:gd name="T58" fmla="*/ 2147483647 w 1499"/>
              <a:gd name="T59" fmla="*/ 2147483647 h 2143"/>
              <a:gd name="T60" fmla="*/ 2147483647 w 1499"/>
              <a:gd name="T61" fmla="*/ 2147483647 h 2143"/>
              <a:gd name="T62" fmla="*/ 2147483647 w 1499"/>
              <a:gd name="T63" fmla="*/ 2147483647 h 2143"/>
              <a:gd name="T64" fmla="*/ 2147483647 w 1499"/>
              <a:gd name="T65" fmla="*/ 2147483647 h 2143"/>
              <a:gd name="T66" fmla="*/ 2147483647 w 1499"/>
              <a:gd name="T67" fmla="*/ 2147483647 h 2143"/>
              <a:gd name="T68" fmla="*/ 2147483647 w 1499"/>
              <a:gd name="T69" fmla="*/ 2147483647 h 2143"/>
              <a:gd name="T70" fmla="*/ 2147483647 w 1499"/>
              <a:gd name="T71" fmla="*/ 2147483647 h 2143"/>
              <a:gd name="T72" fmla="*/ 2147483647 w 1499"/>
              <a:gd name="T73" fmla="*/ 2147483647 h 2143"/>
              <a:gd name="T74" fmla="*/ 2147483647 w 1499"/>
              <a:gd name="T75" fmla="*/ 2147483647 h 2143"/>
              <a:gd name="T76" fmla="*/ 2147483647 w 1499"/>
              <a:gd name="T77" fmla="*/ 2147483647 h 2143"/>
              <a:gd name="T78" fmla="*/ 2147483647 w 1499"/>
              <a:gd name="T79" fmla="*/ 2147483647 h 2143"/>
              <a:gd name="T80" fmla="*/ 2147483647 w 1499"/>
              <a:gd name="T81" fmla="*/ 2147483647 h 2143"/>
              <a:gd name="T82" fmla="*/ 2147483647 w 1499"/>
              <a:gd name="T83" fmla="*/ 2147483647 h 2143"/>
              <a:gd name="T84" fmla="*/ 2147483647 w 1499"/>
              <a:gd name="T85" fmla="*/ 2147483647 h 2143"/>
              <a:gd name="T86" fmla="*/ 2147483647 w 1499"/>
              <a:gd name="T87" fmla="*/ 2147483647 h 2143"/>
              <a:gd name="T88" fmla="*/ 2147483647 w 1499"/>
              <a:gd name="T89" fmla="*/ 2147483647 h 2143"/>
              <a:gd name="T90" fmla="*/ 2147483647 w 1499"/>
              <a:gd name="T91" fmla="*/ 2147483647 h 2143"/>
              <a:gd name="T92" fmla="*/ 2147483647 w 1499"/>
              <a:gd name="T93" fmla="*/ 2147483647 h 2143"/>
              <a:gd name="T94" fmla="*/ 2147483647 w 1499"/>
              <a:gd name="T95" fmla="*/ 2147483647 h 2143"/>
              <a:gd name="T96" fmla="*/ 2147483647 w 1499"/>
              <a:gd name="T97" fmla="*/ 2147483647 h 2143"/>
              <a:gd name="T98" fmla="*/ 2147483647 w 1499"/>
              <a:gd name="T99" fmla="*/ 2147483647 h 2143"/>
              <a:gd name="T100" fmla="*/ 2147483647 w 1499"/>
              <a:gd name="T101" fmla="*/ 2147483647 h 2143"/>
              <a:gd name="T102" fmla="*/ 2147483647 w 1499"/>
              <a:gd name="T103" fmla="*/ 2147483647 h 2143"/>
              <a:gd name="T104" fmla="*/ 2147483647 w 1499"/>
              <a:gd name="T105" fmla="*/ 2147483647 h 2143"/>
              <a:gd name="T106" fmla="*/ 2147483647 w 1499"/>
              <a:gd name="T107" fmla="*/ 2147483647 h 2143"/>
              <a:gd name="T108" fmla="*/ 2147483647 w 1499"/>
              <a:gd name="T109" fmla="*/ 2147483647 h 2143"/>
              <a:gd name="T110" fmla="*/ 2147483647 w 1499"/>
              <a:gd name="T111" fmla="*/ 2147483647 h 2143"/>
              <a:gd name="T112" fmla="*/ 2147483647 w 1499"/>
              <a:gd name="T113" fmla="*/ 2147483647 h 21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9"/>
              <a:gd name="T172" fmla="*/ 0 h 2143"/>
              <a:gd name="T173" fmla="*/ 1499 w 1499"/>
              <a:gd name="T174" fmla="*/ 2143 h 21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9" h="2143">
                <a:moveTo>
                  <a:pt x="0" y="0"/>
                </a:moveTo>
                <a:lnTo>
                  <a:pt x="5" y="50"/>
                </a:lnTo>
                <a:lnTo>
                  <a:pt x="49" y="64"/>
                </a:lnTo>
                <a:lnTo>
                  <a:pt x="93" y="108"/>
                </a:lnTo>
                <a:lnTo>
                  <a:pt x="137" y="138"/>
                </a:lnTo>
                <a:lnTo>
                  <a:pt x="181" y="181"/>
                </a:lnTo>
                <a:lnTo>
                  <a:pt x="210" y="225"/>
                </a:lnTo>
                <a:lnTo>
                  <a:pt x="254" y="255"/>
                </a:lnTo>
                <a:lnTo>
                  <a:pt x="283" y="299"/>
                </a:lnTo>
                <a:lnTo>
                  <a:pt x="298" y="357"/>
                </a:lnTo>
                <a:lnTo>
                  <a:pt x="313" y="401"/>
                </a:lnTo>
                <a:lnTo>
                  <a:pt x="313" y="445"/>
                </a:lnTo>
                <a:lnTo>
                  <a:pt x="313" y="489"/>
                </a:lnTo>
                <a:lnTo>
                  <a:pt x="298" y="533"/>
                </a:lnTo>
                <a:lnTo>
                  <a:pt x="254" y="577"/>
                </a:lnTo>
                <a:lnTo>
                  <a:pt x="225" y="635"/>
                </a:lnTo>
                <a:lnTo>
                  <a:pt x="196" y="679"/>
                </a:lnTo>
                <a:lnTo>
                  <a:pt x="137" y="723"/>
                </a:lnTo>
                <a:lnTo>
                  <a:pt x="122" y="767"/>
                </a:lnTo>
                <a:lnTo>
                  <a:pt x="93" y="811"/>
                </a:lnTo>
                <a:lnTo>
                  <a:pt x="78" y="855"/>
                </a:lnTo>
                <a:lnTo>
                  <a:pt x="78" y="899"/>
                </a:lnTo>
                <a:lnTo>
                  <a:pt x="64" y="957"/>
                </a:lnTo>
                <a:lnTo>
                  <a:pt x="49" y="1016"/>
                </a:lnTo>
                <a:lnTo>
                  <a:pt x="49" y="1060"/>
                </a:lnTo>
                <a:lnTo>
                  <a:pt x="49" y="1118"/>
                </a:lnTo>
                <a:lnTo>
                  <a:pt x="49" y="1162"/>
                </a:lnTo>
                <a:lnTo>
                  <a:pt x="49" y="1206"/>
                </a:lnTo>
                <a:lnTo>
                  <a:pt x="49" y="1250"/>
                </a:lnTo>
                <a:lnTo>
                  <a:pt x="49" y="1294"/>
                </a:lnTo>
                <a:lnTo>
                  <a:pt x="49" y="1338"/>
                </a:lnTo>
                <a:lnTo>
                  <a:pt x="49" y="1396"/>
                </a:lnTo>
                <a:lnTo>
                  <a:pt x="64" y="1440"/>
                </a:lnTo>
                <a:lnTo>
                  <a:pt x="78" y="1484"/>
                </a:lnTo>
                <a:lnTo>
                  <a:pt x="108" y="1528"/>
                </a:lnTo>
                <a:lnTo>
                  <a:pt x="137" y="1572"/>
                </a:lnTo>
                <a:lnTo>
                  <a:pt x="181" y="1616"/>
                </a:lnTo>
                <a:lnTo>
                  <a:pt x="225" y="1660"/>
                </a:lnTo>
                <a:lnTo>
                  <a:pt x="269" y="1703"/>
                </a:lnTo>
                <a:lnTo>
                  <a:pt x="313" y="1733"/>
                </a:lnTo>
                <a:lnTo>
                  <a:pt x="371" y="1762"/>
                </a:lnTo>
                <a:lnTo>
                  <a:pt x="415" y="1791"/>
                </a:lnTo>
                <a:lnTo>
                  <a:pt x="459" y="1806"/>
                </a:lnTo>
                <a:lnTo>
                  <a:pt x="503" y="1835"/>
                </a:lnTo>
                <a:lnTo>
                  <a:pt x="547" y="1864"/>
                </a:lnTo>
                <a:lnTo>
                  <a:pt x="591" y="1879"/>
                </a:lnTo>
                <a:lnTo>
                  <a:pt x="635" y="1894"/>
                </a:lnTo>
                <a:lnTo>
                  <a:pt x="693" y="1923"/>
                </a:lnTo>
                <a:lnTo>
                  <a:pt x="737" y="1938"/>
                </a:lnTo>
                <a:lnTo>
                  <a:pt x="781" y="1938"/>
                </a:lnTo>
                <a:lnTo>
                  <a:pt x="781" y="1894"/>
                </a:lnTo>
                <a:lnTo>
                  <a:pt x="781" y="1850"/>
                </a:lnTo>
                <a:lnTo>
                  <a:pt x="781" y="1806"/>
                </a:lnTo>
                <a:lnTo>
                  <a:pt x="781" y="1762"/>
                </a:lnTo>
                <a:lnTo>
                  <a:pt x="781" y="1718"/>
                </a:lnTo>
                <a:lnTo>
                  <a:pt x="766" y="1660"/>
                </a:lnTo>
                <a:lnTo>
                  <a:pt x="752" y="1616"/>
                </a:lnTo>
                <a:lnTo>
                  <a:pt x="752" y="1572"/>
                </a:lnTo>
                <a:lnTo>
                  <a:pt x="796" y="1557"/>
                </a:lnTo>
                <a:lnTo>
                  <a:pt x="825" y="1601"/>
                </a:lnTo>
                <a:lnTo>
                  <a:pt x="854" y="1645"/>
                </a:lnTo>
                <a:lnTo>
                  <a:pt x="869" y="1689"/>
                </a:lnTo>
                <a:lnTo>
                  <a:pt x="869" y="1733"/>
                </a:lnTo>
                <a:lnTo>
                  <a:pt x="883" y="1791"/>
                </a:lnTo>
                <a:lnTo>
                  <a:pt x="898" y="1835"/>
                </a:lnTo>
                <a:lnTo>
                  <a:pt x="898" y="1879"/>
                </a:lnTo>
                <a:lnTo>
                  <a:pt x="913" y="1923"/>
                </a:lnTo>
                <a:lnTo>
                  <a:pt x="927" y="1967"/>
                </a:lnTo>
                <a:lnTo>
                  <a:pt x="942" y="2011"/>
                </a:lnTo>
                <a:lnTo>
                  <a:pt x="971" y="2055"/>
                </a:lnTo>
                <a:lnTo>
                  <a:pt x="1000" y="2099"/>
                </a:lnTo>
                <a:lnTo>
                  <a:pt x="1044" y="2142"/>
                </a:lnTo>
                <a:lnTo>
                  <a:pt x="1074" y="2084"/>
                </a:lnTo>
                <a:lnTo>
                  <a:pt x="1074" y="2040"/>
                </a:lnTo>
                <a:lnTo>
                  <a:pt x="1074" y="1996"/>
                </a:lnTo>
                <a:lnTo>
                  <a:pt x="1059" y="1952"/>
                </a:lnTo>
                <a:lnTo>
                  <a:pt x="1044" y="1894"/>
                </a:lnTo>
                <a:lnTo>
                  <a:pt x="1000" y="1835"/>
                </a:lnTo>
                <a:lnTo>
                  <a:pt x="1000" y="1791"/>
                </a:lnTo>
                <a:lnTo>
                  <a:pt x="986" y="1747"/>
                </a:lnTo>
                <a:lnTo>
                  <a:pt x="971" y="1703"/>
                </a:lnTo>
                <a:lnTo>
                  <a:pt x="956" y="1645"/>
                </a:lnTo>
                <a:lnTo>
                  <a:pt x="956" y="1601"/>
                </a:lnTo>
                <a:lnTo>
                  <a:pt x="1000" y="1586"/>
                </a:lnTo>
                <a:lnTo>
                  <a:pt x="1015" y="1630"/>
                </a:lnTo>
                <a:lnTo>
                  <a:pt x="1030" y="1674"/>
                </a:lnTo>
                <a:lnTo>
                  <a:pt x="1030" y="1718"/>
                </a:lnTo>
                <a:lnTo>
                  <a:pt x="1044" y="1762"/>
                </a:lnTo>
                <a:lnTo>
                  <a:pt x="1059" y="1806"/>
                </a:lnTo>
                <a:lnTo>
                  <a:pt x="1074" y="1850"/>
                </a:lnTo>
                <a:lnTo>
                  <a:pt x="1088" y="1908"/>
                </a:lnTo>
                <a:lnTo>
                  <a:pt x="1117" y="1967"/>
                </a:lnTo>
                <a:lnTo>
                  <a:pt x="1161" y="2025"/>
                </a:lnTo>
                <a:lnTo>
                  <a:pt x="1220" y="2069"/>
                </a:lnTo>
                <a:lnTo>
                  <a:pt x="1235" y="2025"/>
                </a:lnTo>
                <a:lnTo>
                  <a:pt x="1235" y="1981"/>
                </a:lnTo>
                <a:lnTo>
                  <a:pt x="1235" y="1908"/>
                </a:lnTo>
                <a:lnTo>
                  <a:pt x="1220" y="1864"/>
                </a:lnTo>
                <a:lnTo>
                  <a:pt x="1205" y="1806"/>
                </a:lnTo>
                <a:lnTo>
                  <a:pt x="1191" y="1747"/>
                </a:lnTo>
                <a:lnTo>
                  <a:pt x="1176" y="1703"/>
                </a:lnTo>
                <a:lnTo>
                  <a:pt x="1161" y="1645"/>
                </a:lnTo>
                <a:lnTo>
                  <a:pt x="1161" y="1601"/>
                </a:lnTo>
                <a:lnTo>
                  <a:pt x="1205" y="1616"/>
                </a:lnTo>
                <a:lnTo>
                  <a:pt x="1220" y="1660"/>
                </a:lnTo>
                <a:lnTo>
                  <a:pt x="1235" y="1718"/>
                </a:lnTo>
                <a:lnTo>
                  <a:pt x="1235" y="1762"/>
                </a:lnTo>
                <a:lnTo>
                  <a:pt x="1264" y="1806"/>
                </a:lnTo>
                <a:lnTo>
                  <a:pt x="1308" y="1850"/>
                </a:lnTo>
                <a:lnTo>
                  <a:pt x="1352" y="1879"/>
                </a:lnTo>
                <a:lnTo>
                  <a:pt x="1396" y="1894"/>
                </a:lnTo>
                <a:lnTo>
                  <a:pt x="1454" y="1894"/>
                </a:lnTo>
                <a:lnTo>
                  <a:pt x="1498" y="1894"/>
                </a:lnTo>
                <a:lnTo>
                  <a:pt x="1488" y="1872"/>
                </a:lnTo>
              </a:path>
            </a:pathLst>
          </a:custGeom>
          <a:noFill/>
          <a:ln w="50800" cap="rnd" cmpd="sng">
            <a:solidFill>
              <a:srgbClr val="FFCC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966913" y="3892550"/>
            <a:ext cx="596900" cy="520700"/>
          </a:xfrm>
          <a:prstGeom prst="ellipse">
            <a:avLst/>
          </a:prstGeom>
          <a:solidFill>
            <a:srgbClr val="FF9966"/>
          </a:solidFill>
          <a:ln w="127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738313" y="3892550"/>
            <a:ext cx="368300" cy="215900"/>
          </a:xfrm>
          <a:prstGeom prst="ellipse">
            <a:avLst/>
          </a:prstGeom>
          <a:solidFill>
            <a:srgbClr val="FF9966"/>
          </a:solidFill>
          <a:ln w="127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Freeform 7"/>
          <p:cNvSpPr>
            <a:spLocks/>
          </p:cNvSpPr>
          <p:nvPr/>
        </p:nvSpPr>
        <p:spPr bwMode="auto">
          <a:xfrm>
            <a:off x="3048000" y="3505200"/>
            <a:ext cx="590550" cy="687388"/>
          </a:xfrm>
          <a:custGeom>
            <a:avLst/>
            <a:gdLst>
              <a:gd name="T0" fmla="*/ 2147483647 w 372"/>
              <a:gd name="T1" fmla="*/ 2147483647 h 433"/>
              <a:gd name="T2" fmla="*/ 2147483647 w 372"/>
              <a:gd name="T3" fmla="*/ 2147483647 h 433"/>
              <a:gd name="T4" fmla="*/ 2147483647 w 372"/>
              <a:gd name="T5" fmla="*/ 2147483647 h 433"/>
              <a:gd name="T6" fmla="*/ 2147483647 w 372"/>
              <a:gd name="T7" fmla="*/ 2147483647 h 433"/>
              <a:gd name="T8" fmla="*/ 2147483647 w 372"/>
              <a:gd name="T9" fmla="*/ 2147483647 h 433"/>
              <a:gd name="T10" fmla="*/ 2147483647 w 372"/>
              <a:gd name="T11" fmla="*/ 2147483647 h 433"/>
              <a:gd name="T12" fmla="*/ 2147483647 w 372"/>
              <a:gd name="T13" fmla="*/ 2147483647 h 433"/>
              <a:gd name="T14" fmla="*/ 2147483647 w 372"/>
              <a:gd name="T15" fmla="*/ 2147483647 h 433"/>
              <a:gd name="T16" fmla="*/ 2147483647 w 372"/>
              <a:gd name="T17" fmla="*/ 2147483647 h 433"/>
              <a:gd name="T18" fmla="*/ 2147483647 w 372"/>
              <a:gd name="T19" fmla="*/ 2147483647 h 433"/>
              <a:gd name="T20" fmla="*/ 2147483647 w 372"/>
              <a:gd name="T21" fmla="*/ 2147483647 h 433"/>
              <a:gd name="T22" fmla="*/ 0 w 372"/>
              <a:gd name="T23" fmla="*/ 0 h 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2"/>
              <a:gd name="T37" fmla="*/ 0 h 433"/>
              <a:gd name="T38" fmla="*/ 372 w 372"/>
              <a:gd name="T39" fmla="*/ 433 h 4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2" h="433">
                <a:moveTo>
                  <a:pt x="371" y="432"/>
                </a:moveTo>
                <a:lnTo>
                  <a:pt x="322" y="424"/>
                </a:lnTo>
                <a:lnTo>
                  <a:pt x="264" y="395"/>
                </a:lnTo>
                <a:lnTo>
                  <a:pt x="220" y="366"/>
                </a:lnTo>
                <a:lnTo>
                  <a:pt x="205" y="322"/>
                </a:lnTo>
                <a:lnTo>
                  <a:pt x="176" y="278"/>
                </a:lnTo>
                <a:lnTo>
                  <a:pt x="147" y="234"/>
                </a:lnTo>
                <a:lnTo>
                  <a:pt x="118" y="190"/>
                </a:lnTo>
                <a:lnTo>
                  <a:pt x="88" y="146"/>
                </a:lnTo>
                <a:lnTo>
                  <a:pt x="59" y="102"/>
                </a:lnTo>
                <a:lnTo>
                  <a:pt x="30" y="44"/>
                </a:lnTo>
                <a:lnTo>
                  <a:pt x="0" y="0"/>
                </a:lnTo>
              </a:path>
            </a:pathLst>
          </a:custGeom>
          <a:solidFill>
            <a:srgbClr val="FF9966"/>
          </a:solidFill>
          <a:ln w="50800" cap="rnd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24513" y="1073150"/>
            <a:ext cx="825500" cy="520700"/>
            <a:chOff x="3268" y="532"/>
            <a:chExt cx="520" cy="328"/>
          </a:xfrm>
        </p:grpSpPr>
        <p:sp>
          <p:nvSpPr>
            <p:cNvPr id="3103" name="Oval 8"/>
            <p:cNvSpPr>
              <a:spLocks noChangeArrowheads="1"/>
            </p:cNvSpPr>
            <p:nvPr/>
          </p:nvSpPr>
          <p:spPr bwMode="auto">
            <a:xfrm>
              <a:off x="3412" y="532"/>
              <a:ext cx="376" cy="328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4" name="Oval 9"/>
            <p:cNvSpPr>
              <a:spLocks noChangeArrowheads="1"/>
            </p:cNvSpPr>
            <p:nvPr/>
          </p:nvSpPr>
          <p:spPr bwMode="auto">
            <a:xfrm>
              <a:off x="3268" y="532"/>
              <a:ext cx="232" cy="13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0" name="Arc 11"/>
          <p:cNvSpPr>
            <a:spLocks/>
          </p:cNvSpPr>
          <p:nvPr/>
        </p:nvSpPr>
        <p:spPr bwMode="auto">
          <a:xfrm>
            <a:off x="4933950" y="762000"/>
            <a:ext cx="762000" cy="381000"/>
          </a:xfrm>
          <a:custGeom>
            <a:avLst/>
            <a:gdLst>
              <a:gd name="T0" fmla="*/ 2147483647 w 21600"/>
              <a:gd name="T1" fmla="*/ 2090924422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99213" y="1314450"/>
            <a:ext cx="2592387" cy="4706938"/>
            <a:chOff x="3756" y="684"/>
            <a:chExt cx="1633" cy="2965"/>
          </a:xfrm>
        </p:grpSpPr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3756" y="684"/>
              <a:ext cx="1561" cy="2953"/>
            </a:xfrm>
            <a:custGeom>
              <a:avLst/>
              <a:gdLst>
                <a:gd name="T0" fmla="*/ 0 w 1561"/>
                <a:gd name="T1" fmla="*/ 120 h 2953"/>
                <a:gd name="T2" fmla="*/ 24 w 1561"/>
                <a:gd name="T3" fmla="*/ 240 h 2953"/>
                <a:gd name="T4" fmla="*/ 24 w 1561"/>
                <a:gd name="T5" fmla="*/ 384 h 2953"/>
                <a:gd name="T6" fmla="*/ 12 w 1561"/>
                <a:gd name="T7" fmla="*/ 492 h 2953"/>
                <a:gd name="T8" fmla="*/ 12 w 1561"/>
                <a:gd name="T9" fmla="*/ 600 h 2953"/>
                <a:gd name="T10" fmla="*/ 12 w 1561"/>
                <a:gd name="T11" fmla="*/ 720 h 2953"/>
                <a:gd name="T12" fmla="*/ 12 w 1561"/>
                <a:gd name="T13" fmla="*/ 828 h 2953"/>
                <a:gd name="T14" fmla="*/ 12 w 1561"/>
                <a:gd name="T15" fmla="*/ 960 h 2953"/>
                <a:gd name="T16" fmla="*/ 36 w 1561"/>
                <a:gd name="T17" fmla="*/ 1080 h 2953"/>
                <a:gd name="T18" fmla="*/ 96 w 1561"/>
                <a:gd name="T19" fmla="*/ 1080 h 2953"/>
                <a:gd name="T20" fmla="*/ 96 w 1561"/>
                <a:gd name="T21" fmla="*/ 972 h 2953"/>
                <a:gd name="T22" fmla="*/ 108 w 1561"/>
                <a:gd name="T23" fmla="*/ 864 h 2953"/>
                <a:gd name="T24" fmla="*/ 108 w 1561"/>
                <a:gd name="T25" fmla="*/ 744 h 2953"/>
                <a:gd name="T26" fmla="*/ 108 w 1561"/>
                <a:gd name="T27" fmla="*/ 612 h 2953"/>
                <a:gd name="T28" fmla="*/ 108 w 1561"/>
                <a:gd name="T29" fmla="*/ 504 h 2953"/>
                <a:gd name="T30" fmla="*/ 108 w 1561"/>
                <a:gd name="T31" fmla="*/ 396 h 2953"/>
                <a:gd name="T32" fmla="*/ 108 w 1561"/>
                <a:gd name="T33" fmla="*/ 288 h 2953"/>
                <a:gd name="T34" fmla="*/ 120 w 1561"/>
                <a:gd name="T35" fmla="*/ 180 h 2953"/>
                <a:gd name="T36" fmla="*/ 144 w 1561"/>
                <a:gd name="T37" fmla="*/ 60 h 2953"/>
                <a:gd name="T38" fmla="*/ 216 w 1561"/>
                <a:gd name="T39" fmla="*/ 12 h 2953"/>
                <a:gd name="T40" fmla="*/ 348 w 1561"/>
                <a:gd name="T41" fmla="*/ 24 h 2953"/>
                <a:gd name="T42" fmla="*/ 456 w 1561"/>
                <a:gd name="T43" fmla="*/ 48 h 2953"/>
                <a:gd name="T44" fmla="*/ 516 w 1561"/>
                <a:gd name="T45" fmla="*/ 144 h 2953"/>
                <a:gd name="T46" fmla="*/ 504 w 1561"/>
                <a:gd name="T47" fmla="*/ 276 h 2953"/>
                <a:gd name="T48" fmla="*/ 456 w 1561"/>
                <a:gd name="T49" fmla="*/ 408 h 2953"/>
                <a:gd name="T50" fmla="*/ 456 w 1561"/>
                <a:gd name="T51" fmla="*/ 528 h 2953"/>
                <a:gd name="T52" fmla="*/ 456 w 1561"/>
                <a:gd name="T53" fmla="*/ 684 h 2953"/>
                <a:gd name="T54" fmla="*/ 528 w 1561"/>
                <a:gd name="T55" fmla="*/ 816 h 2953"/>
                <a:gd name="T56" fmla="*/ 636 w 1561"/>
                <a:gd name="T57" fmla="*/ 768 h 2953"/>
                <a:gd name="T58" fmla="*/ 708 w 1561"/>
                <a:gd name="T59" fmla="*/ 660 h 2953"/>
                <a:gd name="T60" fmla="*/ 780 w 1561"/>
                <a:gd name="T61" fmla="*/ 600 h 2953"/>
                <a:gd name="T62" fmla="*/ 912 w 1561"/>
                <a:gd name="T63" fmla="*/ 600 h 2953"/>
                <a:gd name="T64" fmla="*/ 984 w 1561"/>
                <a:gd name="T65" fmla="*/ 672 h 2953"/>
                <a:gd name="T66" fmla="*/ 1032 w 1561"/>
                <a:gd name="T67" fmla="*/ 804 h 2953"/>
                <a:gd name="T68" fmla="*/ 1032 w 1561"/>
                <a:gd name="T69" fmla="*/ 948 h 2953"/>
                <a:gd name="T70" fmla="*/ 972 w 1561"/>
                <a:gd name="T71" fmla="*/ 1068 h 2953"/>
                <a:gd name="T72" fmla="*/ 912 w 1561"/>
                <a:gd name="T73" fmla="*/ 1176 h 2953"/>
                <a:gd name="T74" fmla="*/ 900 w 1561"/>
                <a:gd name="T75" fmla="*/ 1296 h 2953"/>
                <a:gd name="T76" fmla="*/ 924 w 1561"/>
                <a:gd name="T77" fmla="*/ 1440 h 2953"/>
                <a:gd name="T78" fmla="*/ 1032 w 1561"/>
                <a:gd name="T79" fmla="*/ 1536 h 2953"/>
                <a:gd name="T80" fmla="*/ 1152 w 1561"/>
                <a:gd name="T81" fmla="*/ 1524 h 2953"/>
                <a:gd name="T82" fmla="*/ 1272 w 1561"/>
                <a:gd name="T83" fmla="*/ 1536 h 2953"/>
                <a:gd name="T84" fmla="*/ 1284 w 1561"/>
                <a:gd name="T85" fmla="*/ 1644 h 2953"/>
                <a:gd name="T86" fmla="*/ 1224 w 1561"/>
                <a:gd name="T87" fmla="*/ 1704 h 2953"/>
                <a:gd name="T88" fmla="*/ 1176 w 1561"/>
                <a:gd name="T89" fmla="*/ 1812 h 2953"/>
                <a:gd name="T90" fmla="*/ 1152 w 1561"/>
                <a:gd name="T91" fmla="*/ 1920 h 2953"/>
                <a:gd name="T92" fmla="*/ 1128 w 1561"/>
                <a:gd name="T93" fmla="*/ 2028 h 2953"/>
                <a:gd name="T94" fmla="*/ 1140 w 1561"/>
                <a:gd name="T95" fmla="*/ 2136 h 2953"/>
                <a:gd name="T96" fmla="*/ 1164 w 1561"/>
                <a:gd name="T97" fmla="*/ 2256 h 2953"/>
                <a:gd name="T98" fmla="*/ 1188 w 1561"/>
                <a:gd name="T99" fmla="*/ 2388 h 2953"/>
                <a:gd name="T100" fmla="*/ 1224 w 1561"/>
                <a:gd name="T101" fmla="*/ 2508 h 2953"/>
                <a:gd name="T102" fmla="*/ 1272 w 1561"/>
                <a:gd name="T103" fmla="*/ 2628 h 2953"/>
                <a:gd name="T104" fmla="*/ 1344 w 1561"/>
                <a:gd name="T105" fmla="*/ 2748 h 2953"/>
                <a:gd name="T106" fmla="*/ 1428 w 1561"/>
                <a:gd name="T107" fmla="*/ 2856 h 2953"/>
                <a:gd name="T108" fmla="*/ 1560 w 1561"/>
                <a:gd name="T109" fmla="*/ 2952 h 29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61"/>
                <a:gd name="T166" fmla="*/ 0 h 2953"/>
                <a:gd name="T167" fmla="*/ 1561 w 1561"/>
                <a:gd name="T168" fmla="*/ 2953 h 29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61" h="2953">
                  <a:moveTo>
                    <a:pt x="36" y="84"/>
                  </a:moveTo>
                  <a:lnTo>
                    <a:pt x="0" y="84"/>
                  </a:lnTo>
                  <a:lnTo>
                    <a:pt x="0" y="120"/>
                  </a:lnTo>
                  <a:lnTo>
                    <a:pt x="24" y="156"/>
                  </a:lnTo>
                  <a:lnTo>
                    <a:pt x="24" y="192"/>
                  </a:lnTo>
                  <a:lnTo>
                    <a:pt x="24" y="240"/>
                  </a:lnTo>
                  <a:lnTo>
                    <a:pt x="24" y="276"/>
                  </a:lnTo>
                  <a:lnTo>
                    <a:pt x="24" y="336"/>
                  </a:lnTo>
                  <a:lnTo>
                    <a:pt x="24" y="384"/>
                  </a:lnTo>
                  <a:lnTo>
                    <a:pt x="12" y="420"/>
                  </a:lnTo>
                  <a:lnTo>
                    <a:pt x="12" y="456"/>
                  </a:lnTo>
                  <a:lnTo>
                    <a:pt x="12" y="492"/>
                  </a:lnTo>
                  <a:lnTo>
                    <a:pt x="12" y="528"/>
                  </a:lnTo>
                  <a:lnTo>
                    <a:pt x="12" y="564"/>
                  </a:lnTo>
                  <a:lnTo>
                    <a:pt x="12" y="600"/>
                  </a:lnTo>
                  <a:lnTo>
                    <a:pt x="12" y="636"/>
                  </a:lnTo>
                  <a:lnTo>
                    <a:pt x="12" y="684"/>
                  </a:lnTo>
                  <a:lnTo>
                    <a:pt x="12" y="720"/>
                  </a:lnTo>
                  <a:lnTo>
                    <a:pt x="12" y="756"/>
                  </a:lnTo>
                  <a:lnTo>
                    <a:pt x="12" y="792"/>
                  </a:lnTo>
                  <a:lnTo>
                    <a:pt x="12" y="828"/>
                  </a:lnTo>
                  <a:lnTo>
                    <a:pt x="12" y="876"/>
                  </a:lnTo>
                  <a:lnTo>
                    <a:pt x="12" y="912"/>
                  </a:lnTo>
                  <a:lnTo>
                    <a:pt x="12" y="960"/>
                  </a:lnTo>
                  <a:lnTo>
                    <a:pt x="24" y="1008"/>
                  </a:lnTo>
                  <a:lnTo>
                    <a:pt x="24" y="1044"/>
                  </a:lnTo>
                  <a:lnTo>
                    <a:pt x="36" y="1080"/>
                  </a:lnTo>
                  <a:lnTo>
                    <a:pt x="48" y="1116"/>
                  </a:lnTo>
                  <a:lnTo>
                    <a:pt x="84" y="1116"/>
                  </a:lnTo>
                  <a:lnTo>
                    <a:pt x="96" y="1080"/>
                  </a:lnTo>
                  <a:lnTo>
                    <a:pt x="96" y="1044"/>
                  </a:lnTo>
                  <a:lnTo>
                    <a:pt x="96" y="1008"/>
                  </a:lnTo>
                  <a:lnTo>
                    <a:pt x="96" y="972"/>
                  </a:lnTo>
                  <a:lnTo>
                    <a:pt x="108" y="936"/>
                  </a:lnTo>
                  <a:lnTo>
                    <a:pt x="108" y="900"/>
                  </a:lnTo>
                  <a:lnTo>
                    <a:pt x="108" y="864"/>
                  </a:lnTo>
                  <a:lnTo>
                    <a:pt x="108" y="828"/>
                  </a:lnTo>
                  <a:lnTo>
                    <a:pt x="108" y="780"/>
                  </a:lnTo>
                  <a:lnTo>
                    <a:pt x="108" y="744"/>
                  </a:lnTo>
                  <a:lnTo>
                    <a:pt x="108" y="696"/>
                  </a:lnTo>
                  <a:lnTo>
                    <a:pt x="108" y="648"/>
                  </a:lnTo>
                  <a:lnTo>
                    <a:pt x="108" y="612"/>
                  </a:lnTo>
                  <a:lnTo>
                    <a:pt x="108" y="576"/>
                  </a:lnTo>
                  <a:lnTo>
                    <a:pt x="108" y="540"/>
                  </a:lnTo>
                  <a:lnTo>
                    <a:pt x="108" y="504"/>
                  </a:lnTo>
                  <a:lnTo>
                    <a:pt x="108" y="468"/>
                  </a:lnTo>
                  <a:lnTo>
                    <a:pt x="108" y="432"/>
                  </a:lnTo>
                  <a:lnTo>
                    <a:pt x="108" y="396"/>
                  </a:lnTo>
                  <a:lnTo>
                    <a:pt x="108" y="360"/>
                  </a:lnTo>
                  <a:lnTo>
                    <a:pt x="108" y="324"/>
                  </a:lnTo>
                  <a:lnTo>
                    <a:pt x="108" y="288"/>
                  </a:lnTo>
                  <a:lnTo>
                    <a:pt x="108" y="252"/>
                  </a:lnTo>
                  <a:lnTo>
                    <a:pt x="120" y="216"/>
                  </a:lnTo>
                  <a:lnTo>
                    <a:pt x="120" y="180"/>
                  </a:lnTo>
                  <a:lnTo>
                    <a:pt x="132" y="144"/>
                  </a:lnTo>
                  <a:lnTo>
                    <a:pt x="144" y="108"/>
                  </a:lnTo>
                  <a:lnTo>
                    <a:pt x="144" y="60"/>
                  </a:lnTo>
                  <a:lnTo>
                    <a:pt x="144" y="24"/>
                  </a:lnTo>
                  <a:lnTo>
                    <a:pt x="180" y="24"/>
                  </a:lnTo>
                  <a:lnTo>
                    <a:pt x="216" y="12"/>
                  </a:lnTo>
                  <a:lnTo>
                    <a:pt x="264" y="0"/>
                  </a:lnTo>
                  <a:lnTo>
                    <a:pt x="312" y="24"/>
                  </a:lnTo>
                  <a:lnTo>
                    <a:pt x="348" y="24"/>
                  </a:lnTo>
                  <a:lnTo>
                    <a:pt x="384" y="24"/>
                  </a:lnTo>
                  <a:lnTo>
                    <a:pt x="420" y="24"/>
                  </a:lnTo>
                  <a:lnTo>
                    <a:pt x="456" y="48"/>
                  </a:lnTo>
                  <a:lnTo>
                    <a:pt x="504" y="72"/>
                  </a:lnTo>
                  <a:lnTo>
                    <a:pt x="528" y="108"/>
                  </a:lnTo>
                  <a:lnTo>
                    <a:pt x="516" y="144"/>
                  </a:lnTo>
                  <a:lnTo>
                    <a:pt x="516" y="180"/>
                  </a:lnTo>
                  <a:lnTo>
                    <a:pt x="516" y="216"/>
                  </a:lnTo>
                  <a:lnTo>
                    <a:pt x="504" y="276"/>
                  </a:lnTo>
                  <a:lnTo>
                    <a:pt x="468" y="324"/>
                  </a:lnTo>
                  <a:lnTo>
                    <a:pt x="456" y="360"/>
                  </a:lnTo>
                  <a:lnTo>
                    <a:pt x="456" y="408"/>
                  </a:lnTo>
                  <a:lnTo>
                    <a:pt x="456" y="456"/>
                  </a:lnTo>
                  <a:lnTo>
                    <a:pt x="456" y="492"/>
                  </a:lnTo>
                  <a:lnTo>
                    <a:pt x="456" y="528"/>
                  </a:lnTo>
                  <a:lnTo>
                    <a:pt x="456" y="576"/>
                  </a:lnTo>
                  <a:lnTo>
                    <a:pt x="456" y="624"/>
                  </a:lnTo>
                  <a:lnTo>
                    <a:pt x="456" y="684"/>
                  </a:lnTo>
                  <a:lnTo>
                    <a:pt x="468" y="720"/>
                  </a:lnTo>
                  <a:lnTo>
                    <a:pt x="492" y="768"/>
                  </a:lnTo>
                  <a:lnTo>
                    <a:pt x="528" y="816"/>
                  </a:lnTo>
                  <a:lnTo>
                    <a:pt x="564" y="816"/>
                  </a:lnTo>
                  <a:lnTo>
                    <a:pt x="600" y="792"/>
                  </a:lnTo>
                  <a:lnTo>
                    <a:pt x="636" y="768"/>
                  </a:lnTo>
                  <a:lnTo>
                    <a:pt x="660" y="732"/>
                  </a:lnTo>
                  <a:lnTo>
                    <a:pt x="708" y="696"/>
                  </a:lnTo>
                  <a:lnTo>
                    <a:pt x="708" y="660"/>
                  </a:lnTo>
                  <a:lnTo>
                    <a:pt x="708" y="624"/>
                  </a:lnTo>
                  <a:lnTo>
                    <a:pt x="744" y="624"/>
                  </a:lnTo>
                  <a:lnTo>
                    <a:pt x="780" y="600"/>
                  </a:lnTo>
                  <a:lnTo>
                    <a:pt x="828" y="600"/>
                  </a:lnTo>
                  <a:lnTo>
                    <a:pt x="876" y="600"/>
                  </a:lnTo>
                  <a:lnTo>
                    <a:pt x="912" y="600"/>
                  </a:lnTo>
                  <a:lnTo>
                    <a:pt x="948" y="600"/>
                  </a:lnTo>
                  <a:lnTo>
                    <a:pt x="948" y="636"/>
                  </a:lnTo>
                  <a:lnTo>
                    <a:pt x="984" y="672"/>
                  </a:lnTo>
                  <a:lnTo>
                    <a:pt x="1020" y="720"/>
                  </a:lnTo>
                  <a:lnTo>
                    <a:pt x="1032" y="768"/>
                  </a:lnTo>
                  <a:lnTo>
                    <a:pt x="1032" y="804"/>
                  </a:lnTo>
                  <a:lnTo>
                    <a:pt x="1032" y="864"/>
                  </a:lnTo>
                  <a:lnTo>
                    <a:pt x="1032" y="912"/>
                  </a:lnTo>
                  <a:lnTo>
                    <a:pt x="1032" y="948"/>
                  </a:lnTo>
                  <a:lnTo>
                    <a:pt x="1020" y="984"/>
                  </a:lnTo>
                  <a:lnTo>
                    <a:pt x="996" y="1032"/>
                  </a:lnTo>
                  <a:lnTo>
                    <a:pt x="972" y="1068"/>
                  </a:lnTo>
                  <a:lnTo>
                    <a:pt x="948" y="1104"/>
                  </a:lnTo>
                  <a:lnTo>
                    <a:pt x="936" y="1140"/>
                  </a:lnTo>
                  <a:lnTo>
                    <a:pt x="912" y="1176"/>
                  </a:lnTo>
                  <a:lnTo>
                    <a:pt x="900" y="1224"/>
                  </a:lnTo>
                  <a:lnTo>
                    <a:pt x="900" y="1260"/>
                  </a:lnTo>
                  <a:lnTo>
                    <a:pt x="900" y="1296"/>
                  </a:lnTo>
                  <a:lnTo>
                    <a:pt x="900" y="1332"/>
                  </a:lnTo>
                  <a:lnTo>
                    <a:pt x="912" y="1392"/>
                  </a:lnTo>
                  <a:lnTo>
                    <a:pt x="924" y="1440"/>
                  </a:lnTo>
                  <a:lnTo>
                    <a:pt x="948" y="1476"/>
                  </a:lnTo>
                  <a:lnTo>
                    <a:pt x="984" y="1524"/>
                  </a:lnTo>
                  <a:lnTo>
                    <a:pt x="1032" y="1536"/>
                  </a:lnTo>
                  <a:lnTo>
                    <a:pt x="1068" y="1524"/>
                  </a:lnTo>
                  <a:lnTo>
                    <a:pt x="1116" y="1524"/>
                  </a:lnTo>
                  <a:lnTo>
                    <a:pt x="1152" y="1524"/>
                  </a:lnTo>
                  <a:lnTo>
                    <a:pt x="1188" y="1524"/>
                  </a:lnTo>
                  <a:lnTo>
                    <a:pt x="1224" y="1536"/>
                  </a:lnTo>
                  <a:lnTo>
                    <a:pt x="1272" y="1536"/>
                  </a:lnTo>
                  <a:lnTo>
                    <a:pt x="1308" y="1572"/>
                  </a:lnTo>
                  <a:lnTo>
                    <a:pt x="1308" y="1608"/>
                  </a:lnTo>
                  <a:lnTo>
                    <a:pt x="1284" y="1644"/>
                  </a:lnTo>
                  <a:lnTo>
                    <a:pt x="1248" y="1668"/>
                  </a:lnTo>
                  <a:lnTo>
                    <a:pt x="1212" y="1668"/>
                  </a:lnTo>
                  <a:lnTo>
                    <a:pt x="1224" y="1704"/>
                  </a:lnTo>
                  <a:lnTo>
                    <a:pt x="1188" y="1740"/>
                  </a:lnTo>
                  <a:lnTo>
                    <a:pt x="1188" y="1776"/>
                  </a:lnTo>
                  <a:lnTo>
                    <a:pt x="1176" y="1812"/>
                  </a:lnTo>
                  <a:lnTo>
                    <a:pt x="1164" y="1848"/>
                  </a:lnTo>
                  <a:lnTo>
                    <a:pt x="1152" y="1884"/>
                  </a:lnTo>
                  <a:lnTo>
                    <a:pt x="1152" y="1920"/>
                  </a:lnTo>
                  <a:lnTo>
                    <a:pt x="1140" y="1956"/>
                  </a:lnTo>
                  <a:lnTo>
                    <a:pt x="1140" y="1992"/>
                  </a:lnTo>
                  <a:lnTo>
                    <a:pt x="1128" y="2028"/>
                  </a:lnTo>
                  <a:lnTo>
                    <a:pt x="1128" y="2064"/>
                  </a:lnTo>
                  <a:lnTo>
                    <a:pt x="1140" y="2100"/>
                  </a:lnTo>
                  <a:lnTo>
                    <a:pt x="1140" y="2136"/>
                  </a:lnTo>
                  <a:lnTo>
                    <a:pt x="1140" y="2172"/>
                  </a:lnTo>
                  <a:lnTo>
                    <a:pt x="1152" y="2208"/>
                  </a:lnTo>
                  <a:lnTo>
                    <a:pt x="1164" y="2256"/>
                  </a:lnTo>
                  <a:lnTo>
                    <a:pt x="1176" y="2304"/>
                  </a:lnTo>
                  <a:lnTo>
                    <a:pt x="1176" y="2340"/>
                  </a:lnTo>
                  <a:lnTo>
                    <a:pt x="1188" y="2388"/>
                  </a:lnTo>
                  <a:lnTo>
                    <a:pt x="1188" y="2424"/>
                  </a:lnTo>
                  <a:lnTo>
                    <a:pt x="1200" y="2472"/>
                  </a:lnTo>
                  <a:lnTo>
                    <a:pt x="1224" y="2508"/>
                  </a:lnTo>
                  <a:lnTo>
                    <a:pt x="1236" y="2544"/>
                  </a:lnTo>
                  <a:lnTo>
                    <a:pt x="1248" y="2592"/>
                  </a:lnTo>
                  <a:lnTo>
                    <a:pt x="1272" y="2628"/>
                  </a:lnTo>
                  <a:lnTo>
                    <a:pt x="1284" y="2664"/>
                  </a:lnTo>
                  <a:lnTo>
                    <a:pt x="1320" y="2712"/>
                  </a:lnTo>
                  <a:lnTo>
                    <a:pt x="1344" y="2748"/>
                  </a:lnTo>
                  <a:lnTo>
                    <a:pt x="1380" y="2796"/>
                  </a:lnTo>
                  <a:lnTo>
                    <a:pt x="1392" y="2832"/>
                  </a:lnTo>
                  <a:lnTo>
                    <a:pt x="1428" y="2856"/>
                  </a:lnTo>
                  <a:lnTo>
                    <a:pt x="1464" y="2892"/>
                  </a:lnTo>
                  <a:lnTo>
                    <a:pt x="1500" y="2928"/>
                  </a:lnTo>
                  <a:lnTo>
                    <a:pt x="1560" y="2952"/>
                  </a:lnTo>
                </a:path>
              </a:pathLst>
            </a:custGeom>
            <a:noFill/>
            <a:ln w="76200" cap="rnd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/>
          </p:nvSpPr>
          <p:spPr bwMode="auto">
            <a:xfrm>
              <a:off x="5256" y="2664"/>
              <a:ext cx="133" cy="937"/>
            </a:xfrm>
            <a:custGeom>
              <a:avLst/>
              <a:gdLst>
                <a:gd name="T0" fmla="*/ 24 w 133"/>
                <a:gd name="T1" fmla="*/ 936 h 937"/>
                <a:gd name="T2" fmla="*/ 0 w 133"/>
                <a:gd name="T3" fmla="*/ 900 h 937"/>
                <a:gd name="T4" fmla="*/ 0 w 133"/>
                <a:gd name="T5" fmla="*/ 864 h 937"/>
                <a:gd name="T6" fmla="*/ 0 w 133"/>
                <a:gd name="T7" fmla="*/ 828 h 937"/>
                <a:gd name="T8" fmla="*/ 12 w 133"/>
                <a:gd name="T9" fmla="*/ 792 h 937"/>
                <a:gd name="T10" fmla="*/ 12 w 133"/>
                <a:gd name="T11" fmla="*/ 744 h 937"/>
                <a:gd name="T12" fmla="*/ 12 w 133"/>
                <a:gd name="T13" fmla="*/ 708 h 937"/>
                <a:gd name="T14" fmla="*/ 12 w 133"/>
                <a:gd name="T15" fmla="*/ 672 h 937"/>
                <a:gd name="T16" fmla="*/ 0 w 133"/>
                <a:gd name="T17" fmla="*/ 636 h 937"/>
                <a:gd name="T18" fmla="*/ 0 w 133"/>
                <a:gd name="T19" fmla="*/ 600 h 937"/>
                <a:gd name="T20" fmla="*/ 0 w 133"/>
                <a:gd name="T21" fmla="*/ 540 h 937"/>
                <a:gd name="T22" fmla="*/ 0 w 133"/>
                <a:gd name="T23" fmla="*/ 504 h 937"/>
                <a:gd name="T24" fmla="*/ 0 w 133"/>
                <a:gd name="T25" fmla="*/ 468 h 937"/>
                <a:gd name="T26" fmla="*/ 0 w 133"/>
                <a:gd name="T27" fmla="*/ 432 h 937"/>
                <a:gd name="T28" fmla="*/ 0 w 133"/>
                <a:gd name="T29" fmla="*/ 384 h 937"/>
                <a:gd name="T30" fmla="*/ 12 w 133"/>
                <a:gd name="T31" fmla="*/ 348 h 937"/>
                <a:gd name="T32" fmla="*/ 24 w 133"/>
                <a:gd name="T33" fmla="*/ 312 h 937"/>
                <a:gd name="T34" fmla="*/ 36 w 133"/>
                <a:gd name="T35" fmla="*/ 276 h 937"/>
                <a:gd name="T36" fmla="*/ 48 w 133"/>
                <a:gd name="T37" fmla="*/ 240 h 937"/>
                <a:gd name="T38" fmla="*/ 48 w 133"/>
                <a:gd name="T39" fmla="*/ 204 h 937"/>
                <a:gd name="T40" fmla="*/ 48 w 133"/>
                <a:gd name="T41" fmla="*/ 168 h 937"/>
                <a:gd name="T42" fmla="*/ 84 w 133"/>
                <a:gd name="T43" fmla="*/ 144 h 937"/>
                <a:gd name="T44" fmla="*/ 96 w 133"/>
                <a:gd name="T45" fmla="*/ 108 h 937"/>
                <a:gd name="T46" fmla="*/ 120 w 133"/>
                <a:gd name="T47" fmla="*/ 72 h 937"/>
                <a:gd name="T48" fmla="*/ 132 w 133"/>
                <a:gd name="T49" fmla="*/ 36 h 937"/>
                <a:gd name="T50" fmla="*/ 132 w 133"/>
                <a:gd name="T51" fmla="*/ 0 h 9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937"/>
                <a:gd name="T80" fmla="*/ 133 w 133"/>
                <a:gd name="T81" fmla="*/ 937 h 9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937">
                  <a:moveTo>
                    <a:pt x="24" y="936"/>
                  </a:moveTo>
                  <a:lnTo>
                    <a:pt x="0" y="900"/>
                  </a:lnTo>
                  <a:lnTo>
                    <a:pt x="0" y="864"/>
                  </a:lnTo>
                  <a:lnTo>
                    <a:pt x="0" y="828"/>
                  </a:lnTo>
                  <a:lnTo>
                    <a:pt x="12" y="792"/>
                  </a:lnTo>
                  <a:lnTo>
                    <a:pt x="12" y="744"/>
                  </a:lnTo>
                  <a:lnTo>
                    <a:pt x="12" y="708"/>
                  </a:lnTo>
                  <a:lnTo>
                    <a:pt x="12" y="672"/>
                  </a:lnTo>
                  <a:lnTo>
                    <a:pt x="0" y="636"/>
                  </a:lnTo>
                  <a:lnTo>
                    <a:pt x="0" y="600"/>
                  </a:lnTo>
                  <a:lnTo>
                    <a:pt x="0" y="540"/>
                  </a:lnTo>
                  <a:lnTo>
                    <a:pt x="0" y="504"/>
                  </a:lnTo>
                  <a:lnTo>
                    <a:pt x="0" y="468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12" y="348"/>
                  </a:lnTo>
                  <a:lnTo>
                    <a:pt x="24" y="312"/>
                  </a:lnTo>
                  <a:lnTo>
                    <a:pt x="36" y="276"/>
                  </a:lnTo>
                  <a:lnTo>
                    <a:pt x="48" y="240"/>
                  </a:lnTo>
                  <a:lnTo>
                    <a:pt x="48" y="204"/>
                  </a:lnTo>
                  <a:lnTo>
                    <a:pt x="48" y="168"/>
                  </a:lnTo>
                  <a:lnTo>
                    <a:pt x="84" y="144"/>
                  </a:lnTo>
                  <a:lnTo>
                    <a:pt x="96" y="108"/>
                  </a:lnTo>
                  <a:lnTo>
                    <a:pt x="120" y="72"/>
                  </a:lnTo>
                  <a:lnTo>
                    <a:pt x="132" y="36"/>
                  </a:lnTo>
                  <a:lnTo>
                    <a:pt x="132" y="0"/>
                  </a:lnTo>
                </a:path>
              </a:pathLst>
            </a:custGeom>
            <a:noFill/>
            <a:ln w="76200" cap="rnd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4"/>
            <p:cNvSpPr>
              <a:spLocks/>
            </p:cNvSpPr>
            <p:nvPr/>
          </p:nvSpPr>
          <p:spPr bwMode="auto">
            <a:xfrm>
              <a:off x="5184" y="2604"/>
              <a:ext cx="145" cy="1045"/>
            </a:xfrm>
            <a:custGeom>
              <a:avLst/>
              <a:gdLst>
                <a:gd name="T0" fmla="*/ 144 w 145"/>
                <a:gd name="T1" fmla="*/ 1044 h 1045"/>
                <a:gd name="T2" fmla="*/ 108 w 145"/>
                <a:gd name="T3" fmla="*/ 1008 h 1045"/>
                <a:gd name="T4" fmla="*/ 72 w 145"/>
                <a:gd name="T5" fmla="*/ 984 h 1045"/>
                <a:gd name="T6" fmla="*/ 60 w 145"/>
                <a:gd name="T7" fmla="*/ 948 h 1045"/>
                <a:gd name="T8" fmla="*/ 60 w 145"/>
                <a:gd name="T9" fmla="*/ 912 h 1045"/>
                <a:gd name="T10" fmla="*/ 60 w 145"/>
                <a:gd name="T11" fmla="*/ 876 h 1045"/>
                <a:gd name="T12" fmla="*/ 60 w 145"/>
                <a:gd name="T13" fmla="*/ 840 h 1045"/>
                <a:gd name="T14" fmla="*/ 60 w 145"/>
                <a:gd name="T15" fmla="*/ 804 h 1045"/>
                <a:gd name="T16" fmla="*/ 48 w 145"/>
                <a:gd name="T17" fmla="*/ 756 h 1045"/>
                <a:gd name="T18" fmla="*/ 36 w 145"/>
                <a:gd name="T19" fmla="*/ 708 h 1045"/>
                <a:gd name="T20" fmla="*/ 12 w 145"/>
                <a:gd name="T21" fmla="*/ 660 h 1045"/>
                <a:gd name="T22" fmla="*/ 0 w 145"/>
                <a:gd name="T23" fmla="*/ 612 h 1045"/>
                <a:gd name="T24" fmla="*/ 0 w 145"/>
                <a:gd name="T25" fmla="*/ 576 h 1045"/>
                <a:gd name="T26" fmla="*/ 0 w 145"/>
                <a:gd name="T27" fmla="*/ 540 h 1045"/>
                <a:gd name="T28" fmla="*/ 0 w 145"/>
                <a:gd name="T29" fmla="*/ 504 h 1045"/>
                <a:gd name="T30" fmla="*/ 0 w 145"/>
                <a:gd name="T31" fmla="*/ 468 h 1045"/>
                <a:gd name="T32" fmla="*/ 0 w 145"/>
                <a:gd name="T33" fmla="*/ 420 h 1045"/>
                <a:gd name="T34" fmla="*/ 0 w 145"/>
                <a:gd name="T35" fmla="*/ 384 h 1045"/>
                <a:gd name="T36" fmla="*/ 0 w 145"/>
                <a:gd name="T37" fmla="*/ 348 h 1045"/>
                <a:gd name="T38" fmla="*/ 0 w 145"/>
                <a:gd name="T39" fmla="*/ 312 h 1045"/>
                <a:gd name="T40" fmla="*/ 0 w 145"/>
                <a:gd name="T41" fmla="*/ 276 h 1045"/>
                <a:gd name="T42" fmla="*/ 0 w 145"/>
                <a:gd name="T43" fmla="*/ 228 h 1045"/>
                <a:gd name="T44" fmla="*/ 0 w 145"/>
                <a:gd name="T45" fmla="*/ 192 h 1045"/>
                <a:gd name="T46" fmla="*/ 0 w 145"/>
                <a:gd name="T47" fmla="*/ 156 h 1045"/>
                <a:gd name="T48" fmla="*/ 0 w 145"/>
                <a:gd name="T49" fmla="*/ 120 h 1045"/>
                <a:gd name="T50" fmla="*/ 0 w 145"/>
                <a:gd name="T51" fmla="*/ 72 h 1045"/>
                <a:gd name="T52" fmla="*/ 12 w 145"/>
                <a:gd name="T53" fmla="*/ 36 h 1045"/>
                <a:gd name="T54" fmla="*/ 12 w 145"/>
                <a:gd name="T55" fmla="*/ 0 h 10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5"/>
                <a:gd name="T85" fmla="*/ 0 h 1045"/>
                <a:gd name="T86" fmla="*/ 145 w 145"/>
                <a:gd name="T87" fmla="*/ 1045 h 10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5" h="1045">
                  <a:moveTo>
                    <a:pt x="144" y="1044"/>
                  </a:moveTo>
                  <a:lnTo>
                    <a:pt x="108" y="1008"/>
                  </a:lnTo>
                  <a:lnTo>
                    <a:pt x="72" y="984"/>
                  </a:lnTo>
                  <a:lnTo>
                    <a:pt x="60" y="948"/>
                  </a:lnTo>
                  <a:lnTo>
                    <a:pt x="60" y="912"/>
                  </a:lnTo>
                  <a:lnTo>
                    <a:pt x="60" y="876"/>
                  </a:lnTo>
                  <a:lnTo>
                    <a:pt x="60" y="840"/>
                  </a:lnTo>
                  <a:lnTo>
                    <a:pt x="60" y="804"/>
                  </a:lnTo>
                  <a:lnTo>
                    <a:pt x="48" y="756"/>
                  </a:lnTo>
                  <a:lnTo>
                    <a:pt x="36" y="708"/>
                  </a:lnTo>
                  <a:lnTo>
                    <a:pt x="12" y="660"/>
                  </a:lnTo>
                  <a:lnTo>
                    <a:pt x="0" y="612"/>
                  </a:lnTo>
                  <a:lnTo>
                    <a:pt x="0" y="576"/>
                  </a:lnTo>
                  <a:lnTo>
                    <a:pt x="0" y="540"/>
                  </a:lnTo>
                  <a:lnTo>
                    <a:pt x="0" y="504"/>
                  </a:lnTo>
                  <a:lnTo>
                    <a:pt x="0" y="468"/>
                  </a:lnTo>
                  <a:lnTo>
                    <a:pt x="0" y="420"/>
                  </a:lnTo>
                  <a:lnTo>
                    <a:pt x="0" y="384"/>
                  </a:lnTo>
                  <a:lnTo>
                    <a:pt x="0" y="348"/>
                  </a:lnTo>
                  <a:lnTo>
                    <a:pt x="0" y="312"/>
                  </a:lnTo>
                  <a:lnTo>
                    <a:pt x="0" y="276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72"/>
                  </a:lnTo>
                  <a:lnTo>
                    <a:pt x="12" y="36"/>
                  </a:lnTo>
                  <a:lnTo>
                    <a:pt x="12" y="0"/>
                  </a:lnTo>
                </a:path>
              </a:pathLst>
            </a:custGeom>
            <a:noFill/>
            <a:ln w="76200" cap="rnd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2" name="Freeform 16"/>
          <p:cNvSpPr>
            <a:spLocks/>
          </p:cNvSpPr>
          <p:nvPr/>
        </p:nvSpPr>
        <p:spPr bwMode="auto">
          <a:xfrm>
            <a:off x="7694613" y="3581400"/>
            <a:ext cx="134937" cy="39688"/>
          </a:xfrm>
          <a:custGeom>
            <a:avLst/>
            <a:gdLst>
              <a:gd name="T0" fmla="*/ 2147483647 w 85"/>
              <a:gd name="T1" fmla="*/ 0 h 25"/>
              <a:gd name="T2" fmla="*/ 2147483647 w 85"/>
              <a:gd name="T3" fmla="*/ 2147483647 h 25"/>
              <a:gd name="T4" fmla="*/ 0 w 85"/>
              <a:gd name="T5" fmla="*/ 2147483647 h 25"/>
              <a:gd name="T6" fmla="*/ 0 60000 65536"/>
              <a:gd name="T7" fmla="*/ 0 60000 65536"/>
              <a:gd name="T8" fmla="*/ 0 60000 65536"/>
              <a:gd name="T9" fmla="*/ 0 w 85"/>
              <a:gd name="T10" fmla="*/ 0 h 25"/>
              <a:gd name="T11" fmla="*/ 85 w 8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5">
                <a:moveTo>
                  <a:pt x="84" y="0"/>
                </a:moveTo>
                <a:lnTo>
                  <a:pt x="36" y="12"/>
                </a:lnTo>
                <a:lnTo>
                  <a:pt x="0" y="24"/>
                </a:lnTo>
              </a:path>
            </a:pathLst>
          </a:custGeom>
          <a:noFill/>
          <a:ln w="76200" cap="rnd" cmpd="sng">
            <a:solidFill>
              <a:srgbClr val="FFCC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708400" y="2205038"/>
            <a:ext cx="1589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Дуоденум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l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</a:t>
            </a: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E. </a:t>
            </a:r>
            <a:r>
              <a:rPr lang="en-US" sz="16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acervulina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3087688" y="1127125"/>
            <a:ext cx="23828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Мускульный желудок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840288" y="3260725"/>
            <a:ext cx="19415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Тонкий кишечник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l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</a:t>
            </a: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E. maxima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859338" y="4221163"/>
            <a:ext cx="328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Отросток подвздошной кишки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6443663" y="5300663"/>
            <a:ext cx="1606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Слепая кишка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l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</a:t>
            </a: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E. </a:t>
            </a:r>
            <a:r>
              <a:rPr lang="en-US" sz="16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tenella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 flipV="1">
            <a:off x="2189163" y="1447800"/>
            <a:ext cx="1066800" cy="2362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 flipV="1">
            <a:off x="4341813" y="1295400"/>
            <a:ext cx="1657350" cy="381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Line 25"/>
          <p:cNvSpPr>
            <a:spLocks noChangeShapeType="1"/>
          </p:cNvSpPr>
          <p:nvPr/>
        </p:nvSpPr>
        <p:spPr bwMode="auto">
          <a:xfrm flipH="1">
            <a:off x="2570163" y="2514600"/>
            <a:ext cx="990600" cy="1219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Line 26"/>
          <p:cNvSpPr>
            <a:spLocks noChangeShapeType="1"/>
          </p:cNvSpPr>
          <p:nvPr/>
        </p:nvSpPr>
        <p:spPr bwMode="auto">
          <a:xfrm flipV="1">
            <a:off x="5313363" y="2362200"/>
            <a:ext cx="1066800" cy="571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Line 27"/>
          <p:cNvSpPr>
            <a:spLocks noChangeShapeType="1"/>
          </p:cNvSpPr>
          <p:nvPr/>
        </p:nvSpPr>
        <p:spPr bwMode="auto">
          <a:xfrm flipH="1">
            <a:off x="2874963" y="3505200"/>
            <a:ext cx="1981200" cy="304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8"/>
          <p:cNvSpPr>
            <a:spLocks noChangeShapeType="1"/>
          </p:cNvSpPr>
          <p:nvPr/>
        </p:nvSpPr>
        <p:spPr bwMode="auto">
          <a:xfrm flipV="1">
            <a:off x="6265863" y="3200400"/>
            <a:ext cx="1485900" cy="2286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Line 29"/>
          <p:cNvSpPr>
            <a:spLocks noChangeShapeType="1"/>
          </p:cNvSpPr>
          <p:nvPr/>
        </p:nvSpPr>
        <p:spPr bwMode="auto">
          <a:xfrm flipV="1">
            <a:off x="6970713" y="3733800"/>
            <a:ext cx="628650" cy="5143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Line 30"/>
          <p:cNvSpPr>
            <a:spLocks noChangeShapeType="1"/>
          </p:cNvSpPr>
          <p:nvPr/>
        </p:nvSpPr>
        <p:spPr bwMode="auto">
          <a:xfrm flipH="1" flipV="1">
            <a:off x="3408363" y="4038600"/>
            <a:ext cx="3124200" cy="1219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Line 31"/>
          <p:cNvSpPr>
            <a:spLocks noChangeShapeType="1"/>
          </p:cNvSpPr>
          <p:nvPr/>
        </p:nvSpPr>
        <p:spPr bwMode="auto">
          <a:xfrm flipV="1">
            <a:off x="7389813" y="5029200"/>
            <a:ext cx="1200150" cy="2667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3132138" y="1484313"/>
            <a:ext cx="2573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Поджелудочная железа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 flipV="1">
            <a:off x="5027613" y="1790700"/>
            <a:ext cx="1390650" cy="381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Oval 34"/>
          <p:cNvSpPr>
            <a:spLocks noChangeArrowheads="1"/>
          </p:cNvSpPr>
          <p:nvPr/>
        </p:nvSpPr>
        <p:spPr bwMode="auto">
          <a:xfrm>
            <a:off x="6456363" y="1352550"/>
            <a:ext cx="76200" cy="1676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295400" y="12954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Возбудитель - 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Clostridium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colinum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Язвенный энтерит в тонком кишечнике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Маленькие желтые шишечки с кровоточащими краями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Воспаления в печени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Перегруженная увеличенная селезёнка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508125" y="600392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800"/>
              <a:t>Reference: Berkoff, 1997</a:t>
            </a:r>
            <a:r>
              <a:rPr lang="en-US"/>
              <a:t> 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79512" y="404664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Язвенный Энтерит:</a:t>
            </a:r>
            <a:b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патанатомия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2">
                <a:lumMod val="25000"/>
                <a:alpha val="9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16013" y="1412875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Возбудитель -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Clostridium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perfringens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типа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Воспаление преимущественно в тонком кишечнике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jejunum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ileum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Серьезные повреждения слизистой оболочки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Вздутие из-за газообразования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Гипертрофия печени с некротическими очагами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67544" y="476672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Некротический Энтерит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2">
                <a:lumMod val="25000"/>
                <a:alpha val="9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 lIns="92075" tIns="46038" rIns="92075" bIns="46038"/>
          <a:lstStyle/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норме не выживают в тонком кишечнике из-за аэробной среды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Изменения могут приводить к формированию анаэробной среды в тонком кишечнике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миграции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клостридий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из слепого отростка в тонкий кишечник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их пролиферации вырабатывается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про-токсин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Трипсин превращает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про-токсин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 активную форму, провоцируя некротический энтерит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8313" y="404813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Некротический Энтерит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3886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ru-RU" sz="3600"/>
              <a:t>Также известен как</a:t>
            </a:r>
            <a:endParaRPr lang="en-US" sz="3600"/>
          </a:p>
          <a:p>
            <a:pPr lvl="1">
              <a:buClr>
                <a:schemeClr val="accent2"/>
              </a:buClr>
            </a:pPr>
            <a:r>
              <a:rPr lang="ru-RU" sz="3200"/>
              <a:t>Клостридиальный энтерит</a:t>
            </a:r>
            <a:endParaRPr lang="en-US" sz="3200"/>
          </a:p>
          <a:p>
            <a:pPr lvl="1">
              <a:buClr>
                <a:schemeClr val="accent2"/>
              </a:buClr>
            </a:pPr>
            <a:r>
              <a:rPr lang="en-US" sz="3200"/>
              <a:t>SIBO (small intestinal bacterial overgrowth)</a:t>
            </a:r>
            <a:r>
              <a:rPr lang="ru-RU" sz="3200"/>
              <a:t> – избыток бактерий в тонком кишечнике</a:t>
            </a:r>
            <a:endParaRPr lang="en-US" sz="3200"/>
          </a:p>
          <a:p>
            <a:pPr lvl="1">
              <a:buClr>
                <a:schemeClr val="accent2"/>
              </a:buClr>
            </a:pPr>
            <a:r>
              <a:rPr lang="en-US" sz="3200"/>
              <a:t>"summer gut</a:t>
            </a:r>
            <a:r>
              <a:rPr lang="ru-RU" sz="3200"/>
              <a:t>»- </a:t>
            </a:r>
            <a:r>
              <a:rPr lang="ru-RU" sz="3200">
                <a:solidFill>
                  <a:srgbClr val="FF0000"/>
                </a:solidFill>
              </a:rPr>
              <a:t>«летний кишечник»</a:t>
            </a:r>
            <a:endParaRPr lang="en-US" sz="3200">
              <a:solidFill>
                <a:srgbClr val="FF000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ru-RU" sz="3200"/>
              <a:t>«</a:t>
            </a:r>
            <a:r>
              <a:rPr lang="en-US" sz="3200"/>
              <a:t>hit the wall</a:t>
            </a:r>
            <a:r>
              <a:rPr lang="ru-RU" sz="3200"/>
              <a:t>» </a:t>
            </a:r>
            <a:r>
              <a:rPr lang="ru-RU" sz="3200">
                <a:solidFill>
                  <a:srgbClr val="FF0000"/>
                </a:solidFill>
              </a:rPr>
              <a:t>- «профузный понос»</a:t>
            </a:r>
            <a:endParaRPr lang="en-US" sz="3200">
              <a:solidFill>
                <a:srgbClr val="FF000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ru-RU" sz="3200"/>
              <a:t>«</a:t>
            </a:r>
            <a:r>
              <a:rPr lang="en-US" sz="3200"/>
              <a:t>flushing</a:t>
            </a:r>
            <a:r>
              <a:rPr lang="ru-RU" sz="3200"/>
              <a:t>» </a:t>
            </a:r>
            <a:r>
              <a:rPr lang="ru-RU" sz="3200">
                <a:solidFill>
                  <a:srgbClr val="FF0000"/>
                </a:solidFill>
              </a:rPr>
              <a:t>- диатез</a:t>
            </a:r>
            <a:endParaRPr lang="en-US" sz="3200">
              <a:solidFill>
                <a:srgbClr val="FF000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ru-RU" sz="3200"/>
              <a:t>«</a:t>
            </a:r>
            <a:r>
              <a:rPr lang="en-US" sz="3200"/>
              <a:t>feed passage</a:t>
            </a:r>
            <a:r>
              <a:rPr lang="ru-RU" sz="3200"/>
              <a:t>» </a:t>
            </a:r>
            <a:r>
              <a:rPr lang="ru-RU" sz="3200">
                <a:solidFill>
                  <a:srgbClr val="FF0000"/>
                </a:solidFill>
              </a:rPr>
              <a:t>- «проскок корма»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28600" y="304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7200" b="1" dirty="0" err="1">
                <a:solidFill>
                  <a:srgbClr val="258E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Дисбактериоз</a:t>
            </a:r>
            <a:endParaRPr lang="en-US" sz="7200" b="1" dirty="0">
              <a:solidFill>
                <a:srgbClr val="258E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772400" cy="3886200"/>
          </a:xfrm>
        </p:spPr>
        <p:txBody>
          <a:bodyPr>
            <a:normAutofit fontScale="92500"/>
          </a:bodyPr>
          <a:lstStyle/>
          <a:p>
            <a:pPr>
              <a:buClr>
                <a:schemeClr val="accent2"/>
              </a:buClr>
            </a:pPr>
            <a:r>
              <a:rPr lang="ru-RU" sz="3600"/>
              <a:t>В связи с экономическими и генетическими требованиями, состав корма для бройлеров изменился</a:t>
            </a:r>
            <a:endParaRPr lang="en-US" sz="3600"/>
          </a:p>
          <a:p>
            <a:pPr>
              <a:buClr>
                <a:schemeClr val="accent2"/>
              </a:buClr>
            </a:pPr>
            <a:r>
              <a:rPr lang="ru-RU" sz="3600"/>
              <a:t>Это может вызывать дисбактериоз, при котором птицы прекращают есть и нормально расти.</a:t>
            </a:r>
            <a:r>
              <a:rPr lang="en-US" sz="3600"/>
              <a:t> </a:t>
            </a:r>
            <a:r>
              <a:rPr lang="ru-RU" sz="3600"/>
              <a:t>Многие хозяйства сталкиваются с этой проблемой</a:t>
            </a:r>
            <a:endParaRPr lang="en-US" sz="36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8600" y="304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7200" b="1" dirty="0" err="1">
                <a:solidFill>
                  <a:srgbClr val="258E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Дисбактериоз</a:t>
            </a:r>
            <a:endParaRPr lang="en-US" sz="7200" b="1" dirty="0">
              <a:solidFill>
                <a:srgbClr val="258E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ru-RU"/>
              <a:t>Помет</a:t>
            </a:r>
            <a:endParaRPr lang="en-US"/>
          </a:p>
          <a:p>
            <a:pPr lvl="1">
              <a:buClr>
                <a:schemeClr val="accent2"/>
              </a:buClr>
            </a:pPr>
            <a:r>
              <a:rPr lang="ru-RU"/>
              <a:t>Жидкий, липкий, нитеобразный</a:t>
            </a:r>
            <a:endParaRPr lang="en-US"/>
          </a:p>
          <a:p>
            <a:pPr>
              <a:buClr>
                <a:schemeClr val="accent2"/>
              </a:buClr>
            </a:pPr>
            <a:r>
              <a:rPr lang="ru-RU"/>
              <a:t>Вода/корм</a:t>
            </a:r>
            <a:endParaRPr lang="en-US"/>
          </a:p>
          <a:p>
            <a:pPr lvl="1">
              <a:buClr>
                <a:schemeClr val="accent2"/>
              </a:buClr>
            </a:pPr>
            <a:r>
              <a:rPr lang="ru-RU"/>
              <a:t>Сниженное потребление корма, потребление воды обычное</a:t>
            </a:r>
            <a:endParaRPr lang="en-US"/>
          </a:p>
          <a:p>
            <a:pPr>
              <a:buClr>
                <a:schemeClr val="accent2"/>
              </a:buClr>
            </a:pPr>
            <a:r>
              <a:rPr lang="ru-RU" b="1">
                <a:solidFill>
                  <a:srgbClr val="258E14"/>
                </a:solidFill>
              </a:rPr>
              <a:t>Последствия</a:t>
            </a:r>
            <a:endParaRPr lang="en-US" b="1">
              <a:solidFill>
                <a:srgbClr val="258E14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ru-RU"/>
              <a:t>Снижение роста и продуктивности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" y="304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7200" b="1" dirty="0" err="1">
                <a:solidFill>
                  <a:srgbClr val="258E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Дисбактериоз</a:t>
            </a:r>
            <a:endParaRPr lang="en-US" sz="7200" b="1" dirty="0">
              <a:solidFill>
                <a:srgbClr val="258E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6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42988" y="162877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слепых отростках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Существуют естественным образом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тонком кишечнике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Размножаются и вырабатывают вредоносные токсины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Разрушают стенку кишечника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Вызывают утолщение и воспаление стенки кишечника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4800" y="719138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sz="7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Clostridium Perfringens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tx1">
                <a:lumMod val="75000"/>
                <a:lumOff val="2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50824" y="188913"/>
            <a:ext cx="7489527" cy="29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tabLst>
                <a:tab pos="233363" algn="l"/>
              </a:tabLst>
              <a:defRPr/>
            </a:pPr>
            <a:r>
              <a:rPr lang="ru-RU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Смертность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Падеж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3%/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неделю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Возраст смерти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4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недели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Стоимость птицы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19¢/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 бройлер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Стоимость корма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34.5¢/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бройлера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Стоимость смерти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53.5¢/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бройлера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347864" y="3441038"/>
            <a:ext cx="6336703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tabLst>
                <a:tab pos="233363" algn="l"/>
              </a:tabLst>
              <a:defRPr/>
            </a:pPr>
            <a:r>
              <a:rPr lang="ru-RU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Болезнь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Больные бройлеры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20%	</a:t>
            </a: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конверсии на 20%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Потеря веса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120 г/ бройлера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корм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.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400 г/бройлера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Стоимость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$195/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тонна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Wingdings" pitchFamily="2" charset="2"/>
              <a:buChar char="ü"/>
              <a:tabLst>
                <a:tab pos="233363" algn="l"/>
              </a:tabLst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23¢/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бройлера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2600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421563" cy="41148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3200" b="1" dirty="0"/>
              <a:t>Сырье</a:t>
            </a:r>
            <a:endParaRPr lang="en-US" sz="3200" b="1" dirty="0"/>
          </a:p>
          <a:p>
            <a:pPr>
              <a:buClr>
                <a:schemeClr val="accent2"/>
              </a:buClr>
            </a:pPr>
            <a:r>
              <a:rPr lang="ru-RU" sz="3200" b="1" dirty="0"/>
              <a:t>Низкое качество зерна/кукурузы/сои</a:t>
            </a:r>
            <a:endParaRPr lang="en-US" sz="3200" b="1" dirty="0"/>
          </a:p>
          <a:p>
            <a:pPr>
              <a:buClr>
                <a:schemeClr val="accent2"/>
              </a:buClr>
            </a:pPr>
            <a:r>
              <a:rPr lang="ru-RU" sz="3200" b="1" dirty="0"/>
              <a:t>Рыбная мука</a:t>
            </a:r>
            <a:endParaRPr lang="en-US" sz="3200" b="1" dirty="0"/>
          </a:p>
          <a:p>
            <a:pPr>
              <a:buClr>
                <a:schemeClr val="accent2"/>
              </a:buClr>
            </a:pPr>
            <a:r>
              <a:rPr lang="ru-RU" sz="3200" b="1" dirty="0"/>
              <a:t>Побочные продукты от </a:t>
            </a:r>
            <a:r>
              <a:rPr lang="ru-RU" sz="3200" b="1" dirty="0" err="1"/>
              <a:t>хлебопекаренной</a:t>
            </a:r>
            <a:r>
              <a:rPr lang="ru-RU" sz="3200" b="1" dirty="0"/>
              <a:t> и пивоваренной промышленности</a:t>
            </a:r>
            <a:endParaRPr lang="en-US" sz="3200" b="1" dirty="0"/>
          </a:p>
          <a:p>
            <a:pPr>
              <a:buClr>
                <a:schemeClr val="accent2"/>
              </a:buClr>
            </a:pPr>
            <a:r>
              <a:rPr lang="ru-RU" sz="3200" b="1" dirty="0"/>
              <a:t>Ферменты</a:t>
            </a:r>
            <a:endParaRPr lang="en-US" sz="3200" b="1" dirty="0"/>
          </a:p>
          <a:p>
            <a:pPr>
              <a:buClr>
                <a:schemeClr val="accent2"/>
              </a:buClr>
            </a:pPr>
            <a:r>
              <a:rPr lang="en-US" sz="3200" b="1" i="1" dirty="0" err="1"/>
              <a:t>Fusaria</a:t>
            </a:r>
            <a:r>
              <a:rPr lang="en-US" sz="3200" b="1" i="1" dirty="0"/>
              <a:t> sp.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95536" y="404664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Влияние корма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427984" y="4869160"/>
          <a:ext cx="2087268" cy="153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4867920" imgH="3584520" progId="Word.Document.8">
                  <p:embed/>
                </p:oleObj>
              </mc:Choice>
              <mc:Fallback>
                <p:oleObj name="Document" r:id="rId4" imgW="4867920" imgH="358452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69160"/>
                        <a:ext cx="2087268" cy="1537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6"/>
          <p:cNvGraphicFramePr>
            <a:graphicFrameLocks noChangeAspect="1"/>
          </p:cNvGraphicFramePr>
          <p:nvPr/>
        </p:nvGraphicFramePr>
        <p:xfrm>
          <a:off x="2123728" y="3212976"/>
          <a:ext cx="2374776" cy="335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6" imgW="1296000" imgH="1826640" progId="Word.Document.8">
                  <p:embed/>
                </p:oleObj>
              </mc:Choice>
              <mc:Fallback>
                <p:oleObj name="Document" r:id="rId6" imgW="1296000" imgH="182664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12976"/>
                        <a:ext cx="2374776" cy="3351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829" y="1700808"/>
            <a:ext cx="8635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8784976" cy="5472608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84213" y="1700213"/>
            <a:ext cx="7972425" cy="33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indent="342900" algn="l">
              <a:buClr>
                <a:schemeClr val="accent2"/>
              </a:buClr>
              <a:buSzPct val="150000"/>
              <a:buFontTx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Корм проходит путь от ротовой полости до клоаки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l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l">
              <a:buClr>
                <a:schemeClr val="accent2"/>
              </a:buClr>
              <a:buSzPct val="150000"/>
              <a:buFontTx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Нормальная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рекугертация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posterior gut</a:t>
            </a:r>
          </a:p>
          <a:p>
            <a:pPr marL="685800" lvl="1" indent="400050" algn="l">
              <a:buClr>
                <a:schemeClr val="accent2"/>
              </a:buClr>
              <a:buSzPct val="150000"/>
              <a:buFontTx/>
              <a:buChar char="–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Обычно желчь находится в мускульном желудке, желчный проток открывается в тонкий кишечник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5800" lvl="1" indent="400050" algn="l">
              <a:buClr>
                <a:schemeClr val="accent2"/>
              </a:buClr>
              <a:buSzPct val="150000"/>
              <a:buFontTx/>
              <a:buChar char="–"/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Рекугертация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содержимого слепого отростка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5800" lvl="1" indent="400050" algn="l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l">
              <a:buClr>
                <a:schemeClr val="accent2"/>
              </a:buClr>
              <a:buSzPct val="150000"/>
              <a:buFontTx/>
              <a:buChar char="•"/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находятся в слепом отростке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l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42900" algn="l">
              <a:buClr>
                <a:schemeClr val="accent2"/>
              </a:buClr>
              <a:buSzPct val="150000"/>
              <a:buFontTx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изменениях в вышележащих отделах кишечника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могут перемещаться туда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04800" y="0"/>
            <a:ext cx="86598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Пищеварение у Бройлеров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2">
                <a:lumMod val="20000"/>
                <a:lumOff val="8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76200"/>
            <a:ext cx="9036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5962650" y="1085850"/>
            <a:ext cx="2478088" cy="46878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4" y="240"/>
              </a:cxn>
              <a:cxn ang="0">
                <a:pos x="24" y="384"/>
              </a:cxn>
              <a:cxn ang="0">
                <a:pos x="12" y="492"/>
              </a:cxn>
              <a:cxn ang="0">
                <a:pos x="12" y="600"/>
              </a:cxn>
              <a:cxn ang="0">
                <a:pos x="12" y="720"/>
              </a:cxn>
              <a:cxn ang="0">
                <a:pos x="12" y="828"/>
              </a:cxn>
              <a:cxn ang="0">
                <a:pos x="12" y="960"/>
              </a:cxn>
              <a:cxn ang="0">
                <a:pos x="36" y="1080"/>
              </a:cxn>
              <a:cxn ang="0">
                <a:pos x="96" y="1080"/>
              </a:cxn>
              <a:cxn ang="0">
                <a:pos x="96" y="972"/>
              </a:cxn>
              <a:cxn ang="0">
                <a:pos x="108" y="864"/>
              </a:cxn>
              <a:cxn ang="0">
                <a:pos x="108" y="744"/>
              </a:cxn>
              <a:cxn ang="0">
                <a:pos x="108" y="612"/>
              </a:cxn>
              <a:cxn ang="0">
                <a:pos x="108" y="504"/>
              </a:cxn>
              <a:cxn ang="0">
                <a:pos x="108" y="396"/>
              </a:cxn>
              <a:cxn ang="0">
                <a:pos x="108" y="288"/>
              </a:cxn>
              <a:cxn ang="0">
                <a:pos x="120" y="180"/>
              </a:cxn>
              <a:cxn ang="0">
                <a:pos x="144" y="60"/>
              </a:cxn>
              <a:cxn ang="0">
                <a:pos x="216" y="12"/>
              </a:cxn>
              <a:cxn ang="0">
                <a:pos x="348" y="24"/>
              </a:cxn>
              <a:cxn ang="0">
                <a:pos x="456" y="48"/>
              </a:cxn>
              <a:cxn ang="0">
                <a:pos x="516" y="144"/>
              </a:cxn>
              <a:cxn ang="0">
                <a:pos x="504" y="276"/>
              </a:cxn>
              <a:cxn ang="0">
                <a:pos x="456" y="408"/>
              </a:cxn>
              <a:cxn ang="0">
                <a:pos x="456" y="528"/>
              </a:cxn>
              <a:cxn ang="0">
                <a:pos x="456" y="684"/>
              </a:cxn>
              <a:cxn ang="0">
                <a:pos x="528" y="816"/>
              </a:cxn>
              <a:cxn ang="0">
                <a:pos x="636" y="768"/>
              </a:cxn>
              <a:cxn ang="0">
                <a:pos x="708" y="660"/>
              </a:cxn>
              <a:cxn ang="0">
                <a:pos x="780" y="600"/>
              </a:cxn>
              <a:cxn ang="0">
                <a:pos x="912" y="600"/>
              </a:cxn>
              <a:cxn ang="0">
                <a:pos x="984" y="672"/>
              </a:cxn>
              <a:cxn ang="0">
                <a:pos x="1032" y="804"/>
              </a:cxn>
              <a:cxn ang="0">
                <a:pos x="1032" y="948"/>
              </a:cxn>
              <a:cxn ang="0">
                <a:pos x="972" y="1068"/>
              </a:cxn>
              <a:cxn ang="0">
                <a:pos x="912" y="1176"/>
              </a:cxn>
              <a:cxn ang="0">
                <a:pos x="900" y="1296"/>
              </a:cxn>
              <a:cxn ang="0">
                <a:pos x="924" y="1440"/>
              </a:cxn>
              <a:cxn ang="0">
                <a:pos x="1032" y="1536"/>
              </a:cxn>
              <a:cxn ang="0">
                <a:pos x="1152" y="1524"/>
              </a:cxn>
              <a:cxn ang="0">
                <a:pos x="1272" y="1536"/>
              </a:cxn>
              <a:cxn ang="0">
                <a:pos x="1284" y="1644"/>
              </a:cxn>
              <a:cxn ang="0">
                <a:pos x="1224" y="1704"/>
              </a:cxn>
              <a:cxn ang="0">
                <a:pos x="1176" y="1812"/>
              </a:cxn>
              <a:cxn ang="0">
                <a:pos x="1152" y="1920"/>
              </a:cxn>
              <a:cxn ang="0">
                <a:pos x="1128" y="2028"/>
              </a:cxn>
              <a:cxn ang="0">
                <a:pos x="1140" y="2136"/>
              </a:cxn>
              <a:cxn ang="0">
                <a:pos x="1164" y="2256"/>
              </a:cxn>
              <a:cxn ang="0">
                <a:pos x="1188" y="2388"/>
              </a:cxn>
              <a:cxn ang="0">
                <a:pos x="1224" y="2508"/>
              </a:cxn>
              <a:cxn ang="0">
                <a:pos x="1272" y="2628"/>
              </a:cxn>
              <a:cxn ang="0">
                <a:pos x="1344" y="2748"/>
              </a:cxn>
              <a:cxn ang="0">
                <a:pos x="1428" y="2856"/>
              </a:cxn>
              <a:cxn ang="0">
                <a:pos x="1560" y="2952"/>
              </a:cxn>
            </a:cxnLst>
            <a:rect l="0" t="0" r="r" b="b"/>
            <a:pathLst>
              <a:path w="1561" h="2953">
                <a:moveTo>
                  <a:pt x="36" y="84"/>
                </a:moveTo>
                <a:lnTo>
                  <a:pt x="0" y="84"/>
                </a:lnTo>
                <a:lnTo>
                  <a:pt x="0" y="120"/>
                </a:lnTo>
                <a:lnTo>
                  <a:pt x="24" y="156"/>
                </a:lnTo>
                <a:lnTo>
                  <a:pt x="24" y="192"/>
                </a:lnTo>
                <a:lnTo>
                  <a:pt x="24" y="240"/>
                </a:lnTo>
                <a:lnTo>
                  <a:pt x="24" y="276"/>
                </a:lnTo>
                <a:lnTo>
                  <a:pt x="24" y="336"/>
                </a:lnTo>
                <a:lnTo>
                  <a:pt x="24" y="384"/>
                </a:lnTo>
                <a:lnTo>
                  <a:pt x="12" y="420"/>
                </a:lnTo>
                <a:lnTo>
                  <a:pt x="12" y="456"/>
                </a:lnTo>
                <a:lnTo>
                  <a:pt x="12" y="492"/>
                </a:lnTo>
                <a:lnTo>
                  <a:pt x="12" y="528"/>
                </a:lnTo>
                <a:lnTo>
                  <a:pt x="12" y="564"/>
                </a:lnTo>
                <a:lnTo>
                  <a:pt x="12" y="600"/>
                </a:lnTo>
                <a:lnTo>
                  <a:pt x="12" y="636"/>
                </a:lnTo>
                <a:lnTo>
                  <a:pt x="12" y="684"/>
                </a:lnTo>
                <a:lnTo>
                  <a:pt x="12" y="720"/>
                </a:lnTo>
                <a:lnTo>
                  <a:pt x="12" y="756"/>
                </a:lnTo>
                <a:lnTo>
                  <a:pt x="12" y="792"/>
                </a:lnTo>
                <a:lnTo>
                  <a:pt x="12" y="828"/>
                </a:lnTo>
                <a:lnTo>
                  <a:pt x="12" y="876"/>
                </a:lnTo>
                <a:lnTo>
                  <a:pt x="12" y="912"/>
                </a:lnTo>
                <a:lnTo>
                  <a:pt x="12" y="960"/>
                </a:lnTo>
                <a:lnTo>
                  <a:pt x="24" y="1008"/>
                </a:lnTo>
                <a:lnTo>
                  <a:pt x="24" y="1044"/>
                </a:lnTo>
                <a:lnTo>
                  <a:pt x="36" y="1080"/>
                </a:lnTo>
                <a:lnTo>
                  <a:pt x="48" y="1116"/>
                </a:lnTo>
                <a:lnTo>
                  <a:pt x="84" y="1116"/>
                </a:lnTo>
                <a:lnTo>
                  <a:pt x="96" y="1080"/>
                </a:lnTo>
                <a:lnTo>
                  <a:pt x="96" y="1044"/>
                </a:lnTo>
                <a:lnTo>
                  <a:pt x="96" y="1008"/>
                </a:lnTo>
                <a:lnTo>
                  <a:pt x="96" y="972"/>
                </a:lnTo>
                <a:lnTo>
                  <a:pt x="108" y="936"/>
                </a:lnTo>
                <a:lnTo>
                  <a:pt x="108" y="900"/>
                </a:lnTo>
                <a:lnTo>
                  <a:pt x="108" y="864"/>
                </a:lnTo>
                <a:lnTo>
                  <a:pt x="108" y="828"/>
                </a:lnTo>
                <a:lnTo>
                  <a:pt x="108" y="780"/>
                </a:lnTo>
                <a:lnTo>
                  <a:pt x="108" y="744"/>
                </a:lnTo>
                <a:lnTo>
                  <a:pt x="108" y="696"/>
                </a:lnTo>
                <a:lnTo>
                  <a:pt x="108" y="648"/>
                </a:lnTo>
                <a:lnTo>
                  <a:pt x="108" y="612"/>
                </a:lnTo>
                <a:lnTo>
                  <a:pt x="108" y="576"/>
                </a:lnTo>
                <a:lnTo>
                  <a:pt x="108" y="540"/>
                </a:lnTo>
                <a:lnTo>
                  <a:pt x="108" y="504"/>
                </a:lnTo>
                <a:lnTo>
                  <a:pt x="108" y="468"/>
                </a:lnTo>
                <a:lnTo>
                  <a:pt x="108" y="432"/>
                </a:lnTo>
                <a:lnTo>
                  <a:pt x="108" y="396"/>
                </a:lnTo>
                <a:lnTo>
                  <a:pt x="108" y="360"/>
                </a:lnTo>
                <a:lnTo>
                  <a:pt x="108" y="324"/>
                </a:lnTo>
                <a:lnTo>
                  <a:pt x="108" y="288"/>
                </a:lnTo>
                <a:lnTo>
                  <a:pt x="108" y="252"/>
                </a:lnTo>
                <a:lnTo>
                  <a:pt x="120" y="216"/>
                </a:lnTo>
                <a:lnTo>
                  <a:pt x="120" y="180"/>
                </a:lnTo>
                <a:lnTo>
                  <a:pt x="132" y="144"/>
                </a:lnTo>
                <a:lnTo>
                  <a:pt x="144" y="108"/>
                </a:lnTo>
                <a:lnTo>
                  <a:pt x="144" y="60"/>
                </a:lnTo>
                <a:lnTo>
                  <a:pt x="144" y="24"/>
                </a:lnTo>
                <a:lnTo>
                  <a:pt x="180" y="24"/>
                </a:lnTo>
                <a:lnTo>
                  <a:pt x="216" y="12"/>
                </a:lnTo>
                <a:lnTo>
                  <a:pt x="264" y="0"/>
                </a:lnTo>
                <a:lnTo>
                  <a:pt x="312" y="24"/>
                </a:lnTo>
                <a:lnTo>
                  <a:pt x="348" y="24"/>
                </a:lnTo>
                <a:lnTo>
                  <a:pt x="384" y="24"/>
                </a:lnTo>
                <a:lnTo>
                  <a:pt x="420" y="24"/>
                </a:lnTo>
                <a:lnTo>
                  <a:pt x="456" y="48"/>
                </a:lnTo>
                <a:lnTo>
                  <a:pt x="504" y="72"/>
                </a:lnTo>
                <a:lnTo>
                  <a:pt x="528" y="108"/>
                </a:lnTo>
                <a:lnTo>
                  <a:pt x="516" y="144"/>
                </a:lnTo>
                <a:lnTo>
                  <a:pt x="516" y="180"/>
                </a:lnTo>
                <a:lnTo>
                  <a:pt x="516" y="216"/>
                </a:lnTo>
                <a:lnTo>
                  <a:pt x="504" y="276"/>
                </a:lnTo>
                <a:lnTo>
                  <a:pt x="468" y="324"/>
                </a:lnTo>
                <a:lnTo>
                  <a:pt x="456" y="360"/>
                </a:lnTo>
                <a:lnTo>
                  <a:pt x="456" y="408"/>
                </a:lnTo>
                <a:lnTo>
                  <a:pt x="456" y="456"/>
                </a:lnTo>
                <a:lnTo>
                  <a:pt x="456" y="492"/>
                </a:lnTo>
                <a:lnTo>
                  <a:pt x="456" y="528"/>
                </a:lnTo>
                <a:lnTo>
                  <a:pt x="456" y="576"/>
                </a:lnTo>
                <a:lnTo>
                  <a:pt x="456" y="624"/>
                </a:lnTo>
                <a:lnTo>
                  <a:pt x="456" y="684"/>
                </a:lnTo>
                <a:lnTo>
                  <a:pt x="468" y="720"/>
                </a:lnTo>
                <a:lnTo>
                  <a:pt x="492" y="768"/>
                </a:lnTo>
                <a:lnTo>
                  <a:pt x="528" y="816"/>
                </a:lnTo>
                <a:lnTo>
                  <a:pt x="564" y="816"/>
                </a:lnTo>
                <a:lnTo>
                  <a:pt x="600" y="792"/>
                </a:lnTo>
                <a:lnTo>
                  <a:pt x="636" y="768"/>
                </a:lnTo>
                <a:lnTo>
                  <a:pt x="660" y="732"/>
                </a:lnTo>
                <a:lnTo>
                  <a:pt x="708" y="696"/>
                </a:lnTo>
                <a:lnTo>
                  <a:pt x="708" y="660"/>
                </a:lnTo>
                <a:lnTo>
                  <a:pt x="708" y="624"/>
                </a:lnTo>
                <a:lnTo>
                  <a:pt x="744" y="624"/>
                </a:lnTo>
                <a:lnTo>
                  <a:pt x="780" y="600"/>
                </a:lnTo>
                <a:lnTo>
                  <a:pt x="828" y="600"/>
                </a:lnTo>
                <a:lnTo>
                  <a:pt x="876" y="600"/>
                </a:lnTo>
                <a:lnTo>
                  <a:pt x="912" y="600"/>
                </a:lnTo>
                <a:lnTo>
                  <a:pt x="948" y="600"/>
                </a:lnTo>
                <a:lnTo>
                  <a:pt x="948" y="636"/>
                </a:lnTo>
                <a:lnTo>
                  <a:pt x="984" y="672"/>
                </a:lnTo>
                <a:lnTo>
                  <a:pt x="1020" y="720"/>
                </a:lnTo>
                <a:lnTo>
                  <a:pt x="1032" y="768"/>
                </a:lnTo>
                <a:lnTo>
                  <a:pt x="1032" y="804"/>
                </a:lnTo>
                <a:lnTo>
                  <a:pt x="1032" y="864"/>
                </a:lnTo>
                <a:lnTo>
                  <a:pt x="1032" y="912"/>
                </a:lnTo>
                <a:lnTo>
                  <a:pt x="1032" y="948"/>
                </a:lnTo>
                <a:lnTo>
                  <a:pt x="1020" y="984"/>
                </a:lnTo>
                <a:lnTo>
                  <a:pt x="996" y="1032"/>
                </a:lnTo>
                <a:lnTo>
                  <a:pt x="972" y="1068"/>
                </a:lnTo>
                <a:lnTo>
                  <a:pt x="948" y="1104"/>
                </a:lnTo>
                <a:lnTo>
                  <a:pt x="936" y="1140"/>
                </a:lnTo>
                <a:lnTo>
                  <a:pt x="912" y="1176"/>
                </a:lnTo>
                <a:lnTo>
                  <a:pt x="900" y="1224"/>
                </a:lnTo>
                <a:lnTo>
                  <a:pt x="900" y="1260"/>
                </a:lnTo>
                <a:lnTo>
                  <a:pt x="900" y="1296"/>
                </a:lnTo>
                <a:lnTo>
                  <a:pt x="900" y="1332"/>
                </a:lnTo>
                <a:lnTo>
                  <a:pt x="912" y="1392"/>
                </a:lnTo>
                <a:lnTo>
                  <a:pt x="924" y="1440"/>
                </a:lnTo>
                <a:lnTo>
                  <a:pt x="948" y="1476"/>
                </a:lnTo>
                <a:lnTo>
                  <a:pt x="984" y="1524"/>
                </a:lnTo>
                <a:lnTo>
                  <a:pt x="1032" y="1536"/>
                </a:lnTo>
                <a:lnTo>
                  <a:pt x="1068" y="1524"/>
                </a:lnTo>
                <a:lnTo>
                  <a:pt x="1116" y="1524"/>
                </a:lnTo>
                <a:lnTo>
                  <a:pt x="1152" y="1524"/>
                </a:lnTo>
                <a:lnTo>
                  <a:pt x="1188" y="1524"/>
                </a:lnTo>
                <a:lnTo>
                  <a:pt x="1224" y="1536"/>
                </a:lnTo>
                <a:lnTo>
                  <a:pt x="1272" y="1536"/>
                </a:lnTo>
                <a:lnTo>
                  <a:pt x="1308" y="1572"/>
                </a:lnTo>
                <a:lnTo>
                  <a:pt x="1308" y="1608"/>
                </a:lnTo>
                <a:lnTo>
                  <a:pt x="1284" y="1644"/>
                </a:lnTo>
                <a:lnTo>
                  <a:pt x="1248" y="1668"/>
                </a:lnTo>
                <a:lnTo>
                  <a:pt x="1212" y="1668"/>
                </a:lnTo>
                <a:lnTo>
                  <a:pt x="1224" y="1704"/>
                </a:lnTo>
                <a:lnTo>
                  <a:pt x="1188" y="1740"/>
                </a:lnTo>
                <a:lnTo>
                  <a:pt x="1188" y="1776"/>
                </a:lnTo>
                <a:lnTo>
                  <a:pt x="1176" y="1812"/>
                </a:lnTo>
                <a:lnTo>
                  <a:pt x="1164" y="1848"/>
                </a:lnTo>
                <a:lnTo>
                  <a:pt x="1152" y="1884"/>
                </a:lnTo>
                <a:lnTo>
                  <a:pt x="1152" y="1920"/>
                </a:lnTo>
                <a:lnTo>
                  <a:pt x="1140" y="1956"/>
                </a:lnTo>
                <a:lnTo>
                  <a:pt x="1140" y="1992"/>
                </a:lnTo>
                <a:lnTo>
                  <a:pt x="1128" y="2028"/>
                </a:lnTo>
                <a:lnTo>
                  <a:pt x="1128" y="2064"/>
                </a:lnTo>
                <a:lnTo>
                  <a:pt x="1140" y="2100"/>
                </a:lnTo>
                <a:lnTo>
                  <a:pt x="1140" y="2136"/>
                </a:lnTo>
                <a:lnTo>
                  <a:pt x="1140" y="2172"/>
                </a:lnTo>
                <a:lnTo>
                  <a:pt x="1152" y="2208"/>
                </a:lnTo>
                <a:lnTo>
                  <a:pt x="1164" y="2256"/>
                </a:lnTo>
                <a:lnTo>
                  <a:pt x="1176" y="2304"/>
                </a:lnTo>
                <a:lnTo>
                  <a:pt x="1176" y="2340"/>
                </a:lnTo>
                <a:lnTo>
                  <a:pt x="1188" y="2388"/>
                </a:lnTo>
                <a:lnTo>
                  <a:pt x="1188" y="2424"/>
                </a:lnTo>
                <a:lnTo>
                  <a:pt x="1200" y="2472"/>
                </a:lnTo>
                <a:lnTo>
                  <a:pt x="1224" y="2508"/>
                </a:lnTo>
                <a:lnTo>
                  <a:pt x="1236" y="2544"/>
                </a:lnTo>
                <a:lnTo>
                  <a:pt x="1248" y="2592"/>
                </a:lnTo>
                <a:lnTo>
                  <a:pt x="1272" y="2628"/>
                </a:lnTo>
                <a:lnTo>
                  <a:pt x="1284" y="2664"/>
                </a:lnTo>
                <a:lnTo>
                  <a:pt x="1320" y="2712"/>
                </a:lnTo>
                <a:lnTo>
                  <a:pt x="1344" y="2748"/>
                </a:lnTo>
                <a:lnTo>
                  <a:pt x="1380" y="2796"/>
                </a:lnTo>
                <a:lnTo>
                  <a:pt x="1392" y="2832"/>
                </a:lnTo>
                <a:lnTo>
                  <a:pt x="1428" y="2856"/>
                </a:lnTo>
                <a:lnTo>
                  <a:pt x="1464" y="2892"/>
                </a:lnTo>
                <a:lnTo>
                  <a:pt x="1500" y="2928"/>
                </a:lnTo>
                <a:lnTo>
                  <a:pt x="1560" y="2952"/>
                </a:lnTo>
              </a:path>
            </a:pathLst>
          </a:custGeom>
          <a:noFill/>
          <a:ln w="76200" cap="rnd" cmpd="sng">
            <a:solidFill>
              <a:srgbClr val="FF5050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8343900" y="4229100"/>
            <a:ext cx="211138" cy="1487488"/>
          </a:xfrm>
          <a:custGeom>
            <a:avLst/>
            <a:gdLst/>
            <a:ahLst/>
            <a:cxnLst>
              <a:cxn ang="0">
                <a:pos x="24" y="936"/>
              </a:cxn>
              <a:cxn ang="0">
                <a:pos x="0" y="900"/>
              </a:cxn>
              <a:cxn ang="0">
                <a:pos x="0" y="864"/>
              </a:cxn>
              <a:cxn ang="0">
                <a:pos x="0" y="828"/>
              </a:cxn>
              <a:cxn ang="0">
                <a:pos x="12" y="792"/>
              </a:cxn>
              <a:cxn ang="0">
                <a:pos x="12" y="744"/>
              </a:cxn>
              <a:cxn ang="0">
                <a:pos x="12" y="708"/>
              </a:cxn>
              <a:cxn ang="0">
                <a:pos x="12" y="672"/>
              </a:cxn>
              <a:cxn ang="0">
                <a:pos x="0" y="636"/>
              </a:cxn>
              <a:cxn ang="0">
                <a:pos x="0" y="600"/>
              </a:cxn>
              <a:cxn ang="0">
                <a:pos x="0" y="540"/>
              </a:cxn>
              <a:cxn ang="0">
                <a:pos x="0" y="504"/>
              </a:cxn>
              <a:cxn ang="0">
                <a:pos x="0" y="468"/>
              </a:cxn>
              <a:cxn ang="0">
                <a:pos x="0" y="432"/>
              </a:cxn>
              <a:cxn ang="0">
                <a:pos x="0" y="384"/>
              </a:cxn>
              <a:cxn ang="0">
                <a:pos x="12" y="348"/>
              </a:cxn>
              <a:cxn ang="0">
                <a:pos x="24" y="312"/>
              </a:cxn>
              <a:cxn ang="0">
                <a:pos x="36" y="276"/>
              </a:cxn>
              <a:cxn ang="0">
                <a:pos x="48" y="240"/>
              </a:cxn>
              <a:cxn ang="0">
                <a:pos x="48" y="204"/>
              </a:cxn>
              <a:cxn ang="0">
                <a:pos x="48" y="168"/>
              </a:cxn>
              <a:cxn ang="0">
                <a:pos x="84" y="144"/>
              </a:cxn>
              <a:cxn ang="0">
                <a:pos x="96" y="108"/>
              </a:cxn>
              <a:cxn ang="0">
                <a:pos x="120" y="72"/>
              </a:cxn>
              <a:cxn ang="0">
                <a:pos x="132" y="36"/>
              </a:cxn>
              <a:cxn ang="0">
                <a:pos x="132" y="0"/>
              </a:cxn>
            </a:cxnLst>
            <a:rect l="0" t="0" r="r" b="b"/>
            <a:pathLst>
              <a:path w="133" h="937">
                <a:moveTo>
                  <a:pt x="24" y="936"/>
                </a:moveTo>
                <a:lnTo>
                  <a:pt x="0" y="900"/>
                </a:lnTo>
                <a:lnTo>
                  <a:pt x="0" y="864"/>
                </a:lnTo>
                <a:lnTo>
                  <a:pt x="0" y="828"/>
                </a:lnTo>
                <a:lnTo>
                  <a:pt x="12" y="792"/>
                </a:lnTo>
                <a:lnTo>
                  <a:pt x="12" y="744"/>
                </a:lnTo>
                <a:lnTo>
                  <a:pt x="12" y="708"/>
                </a:lnTo>
                <a:lnTo>
                  <a:pt x="12" y="672"/>
                </a:lnTo>
                <a:lnTo>
                  <a:pt x="0" y="636"/>
                </a:lnTo>
                <a:lnTo>
                  <a:pt x="0" y="600"/>
                </a:lnTo>
                <a:lnTo>
                  <a:pt x="0" y="540"/>
                </a:lnTo>
                <a:lnTo>
                  <a:pt x="0" y="504"/>
                </a:lnTo>
                <a:lnTo>
                  <a:pt x="0" y="468"/>
                </a:lnTo>
                <a:lnTo>
                  <a:pt x="0" y="432"/>
                </a:lnTo>
                <a:lnTo>
                  <a:pt x="0" y="384"/>
                </a:lnTo>
                <a:lnTo>
                  <a:pt x="12" y="348"/>
                </a:lnTo>
                <a:lnTo>
                  <a:pt x="24" y="312"/>
                </a:lnTo>
                <a:lnTo>
                  <a:pt x="36" y="276"/>
                </a:lnTo>
                <a:lnTo>
                  <a:pt x="48" y="240"/>
                </a:lnTo>
                <a:lnTo>
                  <a:pt x="48" y="204"/>
                </a:lnTo>
                <a:lnTo>
                  <a:pt x="48" y="168"/>
                </a:lnTo>
                <a:lnTo>
                  <a:pt x="84" y="144"/>
                </a:lnTo>
                <a:lnTo>
                  <a:pt x="96" y="108"/>
                </a:lnTo>
                <a:lnTo>
                  <a:pt x="120" y="72"/>
                </a:lnTo>
                <a:lnTo>
                  <a:pt x="132" y="36"/>
                </a:lnTo>
                <a:lnTo>
                  <a:pt x="132" y="0"/>
                </a:lnTo>
              </a:path>
            </a:pathLst>
          </a:custGeom>
          <a:noFill/>
          <a:ln w="127000" cap="rnd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rgbClr val="CC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>
            <a:off x="8229600" y="4133850"/>
            <a:ext cx="230188" cy="1658938"/>
          </a:xfrm>
          <a:custGeom>
            <a:avLst/>
            <a:gdLst/>
            <a:ahLst/>
            <a:cxnLst>
              <a:cxn ang="0">
                <a:pos x="144" y="1044"/>
              </a:cxn>
              <a:cxn ang="0">
                <a:pos x="108" y="1008"/>
              </a:cxn>
              <a:cxn ang="0">
                <a:pos x="72" y="984"/>
              </a:cxn>
              <a:cxn ang="0">
                <a:pos x="60" y="948"/>
              </a:cxn>
              <a:cxn ang="0">
                <a:pos x="60" y="912"/>
              </a:cxn>
              <a:cxn ang="0">
                <a:pos x="60" y="876"/>
              </a:cxn>
              <a:cxn ang="0">
                <a:pos x="60" y="840"/>
              </a:cxn>
              <a:cxn ang="0">
                <a:pos x="60" y="804"/>
              </a:cxn>
              <a:cxn ang="0">
                <a:pos x="48" y="756"/>
              </a:cxn>
              <a:cxn ang="0">
                <a:pos x="36" y="708"/>
              </a:cxn>
              <a:cxn ang="0">
                <a:pos x="12" y="660"/>
              </a:cxn>
              <a:cxn ang="0">
                <a:pos x="0" y="612"/>
              </a:cxn>
              <a:cxn ang="0">
                <a:pos x="0" y="576"/>
              </a:cxn>
              <a:cxn ang="0">
                <a:pos x="0" y="540"/>
              </a:cxn>
              <a:cxn ang="0">
                <a:pos x="0" y="504"/>
              </a:cxn>
              <a:cxn ang="0">
                <a:pos x="0" y="468"/>
              </a:cxn>
              <a:cxn ang="0">
                <a:pos x="0" y="420"/>
              </a:cxn>
              <a:cxn ang="0">
                <a:pos x="0" y="384"/>
              </a:cxn>
              <a:cxn ang="0">
                <a:pos x="0" y="348"/>
              </a:cxn>
              <a:cxn ang="0">
                <a:pos x="0" y="312"/>
              </a:cxn>
              <a:cxn ang="0">
                <a:pos x="0" y="276"/>
              </a:cxn>
              <a:cxn ang="0">
                <a:pos x="0" y="228"/>
              </a:cxn>
              <a:cxn ang="0">
                <a:pos x="0" y="192"/>
              </a:cxn>
              <a:cxn ang="0">
                <a:pos x="0" y="156"/>
              </a:cxn>
              <a:cxn ang="0">
                <a:pos x="0" y="120"/>
              </a:cxn>
              <a:cxn ang="0">
                <a:pos x="0" y="72"/>
              </a:cxn>
              <a:cxn ang="0">
                <a:pos x="12" y="36"/>
              </a:cxn>
              <a:cxn ang="0">
                <a:pos x="12" y="0"/>
              </a:cxn>
            </a:cxnLst>
            <a:rect l="0" t="0" r="r" b="b"/>
            <a:pathLst>
              <a:path w="145" h="1045">
                <a:moveTo>
                  <a:pt x="144" y="1044"/>
                </a:moveTo>
                <a:lnTo>
                  <a:pt x="108" y="1008"/>
                </a:lnTo>
                <a:lnTo>
                  <a:pt x="72" y="984"/>
                </a:lnTo>
                <a:lnTo>
                  <a:pt x="60" y="948"/>
                </a:lnTo>
                <a:lnTo>
                  <a:pt x="60" y="912"/>
                </a:lnTo>
                <a:lnTo>
                  <a:pt x="60" y="876"/>
                </a:lnTo>
                <a:lnTo>
                  <a:pt x="60" y="840"/>
                </a:lnTo>
                <a:lnTo>
                  <a:pt x="60" y="804"/>
                </a:lnTo>
                <a:lnTo>
                  <a:pt x="48" y="756"/>
                </a:lnTo>
                <a:lnTo>
                  <a:pt x="36" y="708"/>
                </a:lnTo>
                <a:lnTo>
                  <a:pt x="12" y="660"/>
                </a:lnTo>
                <a:lnTo>
                  <a:pt x="0" y="612"/>
                </a:lnTo>
                <a:lnTo>
                  <a:pt x="0" y="576"/>
                </a:lnTo>
                <a:lnTo>
                  <a:pt x="0" y="540"/>
                </a:lnTo>
                <a:lnTo>
                  <a:pt x="0" y="504"/>
                </a:lnTo>
                <a:lnTo>
                  <a:pt x="0" y="468"/>
                </a:lnTo>
                <a:lnTo>
                  <a:pt x="0" y="420"/>
                </a:lnTo>
                <a:lnTo>
                  <a:pt x="0" y="384"/>
                </a:lnTo>
                <a:lnTo>
                  <a:pt x="0" y="348"/>
                </a:lnTo>
                <a:lnTo>
                  <a:pt x="0" y="312"/>
                </a:lnTo>
                <a:lnTo>
                  <a:pt x="0" y="276"/>
                </a:lnTo>
                <a:lnTo>
                  <a:pt x="0" y="228"/>
                </a:lnTo>
                <a:lnTo>
                  <a:pt x="0" y="192"/>
                </a:lnTo>
                <a:lnTo>
                  <a:pt x="0" y="156"/>
                </a:lnTo>
                <a:lnTo>
                  <a:pt x="0" y="120"/>
                </a:lnTo>
                <a:lnTo>
                  <a:pt x="0" y="72"/>
                </a:lnTo>
                <a:lnTo>
                  <a:pt x="12" y="36"/>
                </a:lnTo>
                <a:lnTo>
                  <a:pt x="12" y="0"/>
                </a:lnTo>
              </a:path>
            </a:pathLst>
          </a:custGeom>
          <a:noFill/>
          <a:ln w="127000" cap="rnd" cmpd="sng">
            <a:solidFill>
              <a:srgbClr val="FFCC99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rgbClr val="CC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6" name="Freeform 9"/>
          <p:cNvSpPr>
            <a:spLocks/>
          </p:cNvSpPr>
          <p:nvPr/>
        </p:nvSpPr>
        <p:spPr bwMode="auto">
          <a:xfrm>
            <a:off x="7258050" y="3352800"/>
            <a:ext cx="134938" cy="39688"/>
          </a:xfrm>
          <a:custGeom>
            <a:avLst/>
            <a:gdLst>
              <a:gd name="T0" fmla="*/ 2147483647 w 85"/>
              <a:gd name="T1" fmla="*/ 0 h 25"/>
              <a:gd name="T2" fmla="*/ 2147483647 w 85"/>
              <a:gd name="T3" fmla="*/ 2147483647 h 25"/>
              <a:gd name="T4" fmla="*/ 0 w 85"/>
              <a:gd name="T5" fmla="*/ 2147483647 h 25"/>
              <a:gd name="T6" fmla="*/ 0 60000 65536"/>
              <a:gd name="T7" fmla="*/ 0 60000 65536"/>
              <a:gd name="T8" fmla="*/ 0 60000 65536"/>
              <a:gd name="T9" fmla="*/ 0 w 85"/>
              <a:gd name="T10" fmla="*/ 0 h 25"/>
              <a:gd name="T11" fmla="*/ 85 w 8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5">
                <a:moveTo>
                  <a:pt x="84" y="0"/>
                </a:moveTo>
                <a:lnTo>
                  <a:pt x="36" y="12"/>
                </a:lnTo>
                <a:lnTo>
                  <a:pt x="0" y="24"/>
                </a:lnTo>
              </a:path>
            </a:pathLst>
          </a:custGeom>
          <a:noFill/>
          <a:ln w="76200" cap="rnd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Oval 10"/>
          <p:cNvSpPr>
            <a:spLocks noChangeArrowheads="1"/>
          </p:cNvSpPr>
          <p:nvPr/>
        </p:nvSpPr>
        <p:spPr bwMode="auto">
          <a:xfrm>
            <a:off x="6019800" y="1123950"/>
            <a:ext cx="76200" cy="1676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5359400" y="768350"/>
            <a:ext cx="2159000" cy="21209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6977063" y="3702050"/>
            <a:ext cx="2159000" cy="21209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250825" y="2060575"/>
            <a:ext cx="6654800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Нарушения  в проксимальных отделах  кишечника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вызванные, например,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E.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acervulina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могут вызвать формирование анаэробной среды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Клостридии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могут также размножаться в верхних отделах  ЖКТ, где много трипсина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Трипсин расщепляет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клостридиальный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про-токсин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переводя его в активную форму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E.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Tenella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разрушает выстилку слепого отростка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делает возможной пролиферацию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клостридий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выше нормального уровня.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1" name="Arc 18"/>
          <p:cNvSpPr>
            <a:spLocks/>
          </p:cNvSpPr>
          <p:nvPr/>
        </p:nvSpPr>
        <p:spPr bwMode="auto">
          <a:xfrm>
            <a:off x="7543800" y="1392238"/>
            <a:ext cx="1144588" cy="2430462"/>
          </a:xfrm>
          <a:custGeom>
            <a:avLst/>
            <a:gdLst>
              <a:gd name="T0" fmla="*/ 0 w 21630"/>
              <a:gd name="T1" fmla="*/ 0 h 26004"/>
              <a:gd name="T2" fmla="*/ 2147483647 w 21630"/>
              <a:gd name="T3" fmla="*/ 2147483647 h 26004"/>
              <a:gd name="T4" fmla="*/ 235304242 w 21630"/>
              <a:gd name="T5" fmla="*/ 2147483647 h 26004"/>
              <a:gd name="T6" fmla="*/ 0 60000 65536"/>
              <a:gd name="T7" fmla="*/ 0 60000 65536"/>
              <a:gd name="T8" fmla="*/ 0 60000 65536"/>
              <a:gd name="T9" fmla="*/ 0 w 21630"/>
              <a:gd name="T10" fmla="*/ 0 h 26004"/>
              <a:gd name="T11" fmla="*/ 21630 w 21630"/>
              <a:gd name="T12" fmla="*/ 26004 h 26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0" h="26004" fill="none" extrusionOk="0">
                <a:moveTo>
                  <a:pt x="0" y="0"/>
                </a:moveTo>
                <a:cubicBezTo>
                  <a:pt x="10" y="0"/>
                  <a:pt x="20" y="-1"/>
                  <a:pt x="30" y="0"/>
                </a:cubicBezTo>
                <a:cubicBezTo>
                  <a:pt x="11959" y="0"/>
                  <a:pt x="21630" y="9670"/>
                  <a:pt x="21630" y="21600"/>
                </a:cubicBezTo>
                <a:cubicBezTo>
                  <a:pt x="21630" y="23079"/>
                  <a:pt x="21477" y="24555"/>
                  <a:pt x="21176" y="26004"/>
                </a:cubicBezTo>
              </a:path>
              <a:path w="21630" h="26004" stroke="0" extrusionOk="0">
                <a:moveTo>
                  <a:pt x="0" y="0"/>
                </a:moveTo>
                <a:cubicBezTo>
                  <a:pt x="10" y="0"/>
                  <a:pt x="20" y="-1"/>
                  <a:pt x="30" y="0"/>
                </a:cubicBezTo>
                <a:cubicBezTo>
                  <a:pt x="11959" y="0"/>
                  <a:pt x="21630" y="9670"/>
                  <a:pt x="21630" y="21600"/>
                </a:cubicBezTo>
                <a:cubicBezTo>
                  <a:pt x="21630" y="23079"/>
                  <a:pt x="21477" y="24555"/>
                  <a:pt x="21176" y="26004"/>
                </a:cubicBezTo>
                <a:lnTo>
                  <a:pt x="30" y="21600"/>
                </a:lnTo>
                <a:close/>
              </a:path>
            </a:pathLst>
          </a:custGeom>
          <a:noFill/>
          <a:ln w="12700" cap="rnd">
            <a:solidFill>
              <a:srgbClr val="33CCCC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7885113" y="2133600"/>
            <a:ext cx="1042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Кл. П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5260975" y="1531938"/>
            <a:ext cx="237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E. acervulina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7302500" y="4648200"/>
            <a:ext cx="174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E. tenella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5567363" y="1062038"/>
            <a:ext cx="235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Разрушение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6564313" y="4149725"/>
            <a:ext cx="257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Размножение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15616" y="2060848"/>
            <a:ext cx="7770813" cy="358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tabLst>
                <a:tab pos="179388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Заболевание тонкого отдела кишечника, вызывающее разрушение кишечной стенки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tabLst>
                <a:tab pos="179388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Может быть вызвано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Clostridium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Perfringens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tabLst>
                <a:tab pos="179388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Происходит выработка опасных токсинов, которые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;"/>
              <a:tabLst>
                <a:tab pos="179388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разрушают слизистую оболочку кишечника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;"/>
              <a:tabLst>
                <a:tab pos="179388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Нарушают всасывание питательных веществ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;"/>
              <a:tabLst>
                <a:tab pos="179388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Могут приводить к потери крови, токсикозу и смерти.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tabLst>
                <a:tab pos="179388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Возникает у бройлеров на 2-6 неделях жизни и у молодок в состоянии стресса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tabLst>
                <a:tab pos="179388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Угроза по всему миру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tabLst>
                <a:tab pos="179388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Может заражать следующие поколения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 lIns="92075" tIns="46038" rIns="92075" bIns="46038"/>
          <a:lstStyle/>
          <a:p>
            <a:pPr algn="l">
              <a:defRPr/>
            </a:pPr>
            <a:r>
              <a:rPr lang="ru-RU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Что такое Энтерит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304800"/>
            <a:ext cx="8736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19812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Заболевание разнообразной этиологии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Ряд болезней взаимосвязан с энтеритом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Бывает хронический и острый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Воспаление ЖКТ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Большие экономические потери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56792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36725" y="669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1497013"/>
            <a:ext cx="65532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Обычно связан с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43138"/>
            <a:ext cx="3810000" cy="3244850"/>
          </a:xfrm>
        </p:spPr>
        <p:txBody>
          <a:bodyPr lIns="92075" tIns="46038" rIns="92075" bIns="46038">
            <a:normAutofit fontScale="92500"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Кокцидиозом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Язвенным энтеритом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Некротическим энтеритом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Синдромом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малабсорбции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Замедленным ростом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Дисбактериозом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43138"/>
            <a:ext cx="3810000" cy="4114800"/>
          </a:xfrm>
        </p:spPr>
        <p:txBody>
          <a:bodyPr lIns="92075" tIns="46038" rIns="92075" bIns="46038"/>
          <a:lstStyle/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Увеличением смертности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Микотоксикозом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Инфекциями- вирусы, бактерии, простейшие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Потерей микроэлементов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Иммунным ответом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304800"/>
            <a:ext cx="8736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412776"/>
            <a:ext cx="8136904" cy="5040560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14475"/>
            <a:ext cx="7620000" cy="5343525"/>
          </a:xfrm>
        </p:spPr>
        <p:txBody>
          <a:bodyPr lIns="92075" tIns="46038" rIns="92075" bIns="46038"/>
          <a:lstStyle/>
          <a:p>
            <a:pPr algn="ctr">
              <a:buClr>
                <a:schemeClr val="accent2"/>
              </a:buClr>
              <a:buFontTx/>
              <a:buNone/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>ПРОБЛЕМЫ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Распространен неправильный диагноз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Потери поголовья!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Возбудитель может находится в организме как условный </a:t>
            </a: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патоген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Может протекать в </a:t>
            </a:r>
            <a:r>
              <a:rPr lang="ru-RU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субклинической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форме, при этом продуктивность снижается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Многофакторная этиология заболевания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Вспышки энтерита ведут к серьёзным экономическим потерям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Важны профилактика и контроль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304800"/>
            <a:ext cx="8736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0" y="14478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 </a:t>
            </a:r>
            <a:r>
              <a:rPr lang="ru-RU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Факторы, способствующие развитию энтерита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Мэнеджмент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/Гигиена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Генетика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Корма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Присутствие инфекционных агентов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742950" lvl="1" indent="-285750" algn="l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Вирусы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Микотоксины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Простейшие (кокцидии)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Паразиты (нематоды)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  </a:t>
            </a:r>
          </a:p>
        </p:txBody>
      </p:sp>
      <p:sp>
        <p:nvSpPr>
          <p:cNvPr id="1024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2209800"/>
            <a:ext cx="381000" cy="381000"/>
          </a:xfrm>
          <a:prstGeom prst="actionButtonForwardNex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2209800"/>
            <a:ext cx="457200" cy="381000"/>
          </a:xfrm>
          <a:prstGeom prst="actionButtonForwardNex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304800"/>
            <a:ext cx="8736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Энтерит у Бройлеров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1484784"/>
            <a:ext cx="7848872" cy="4968552"/>
          </a:xfrm>
          <a:prstGeom prst="roundRect">
            <a:avLst/>
          </a:prstGeom>
          <a:noFill/>
          <a:ln w="47625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07384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TS010073846 (1)</Template>
  <TotalTime>0</TotalTime>
  <Words>1326</Words>
  <Application>Microsoft Macintosh PowerPoint</Application>
  <PresentationFormat>Экран (4:3)</PresentationFormat>
  <Paragraphs>278</Paragraphs>
  <Slides>29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MS PGothic</vt:lpstr>
      <vt:lpstr>Aharoni</vt:lpstr>
      <vt:lpstr>Arial</vt:lpstr>
      <vt:lpstr>Calibri</vt:lpstr>
      <vt:lpstr>Corbel</vt:lpstr>
      <vt:lpstr>Wingdings</vt:lpstr>
      <vt:lpstr>TS010073846 (1)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Энтерит?</vt:lpstr>
      <vt:lpstr>Презентация PowerPoint</vt:lpstr>
      <vt:lpstr> </vt:lpstr>
      <vt:lpstr>Презентация PowerPoint</vt:lpstr>
      <vt:lpstr>Презентация PowerPoint</vt:lpstr>
      <vt:lpstr>Цикл Энтерита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2013-01-20T09:22:56Z</dcterms:created>
  <dcterms:modified xsi:type="dcterms:W3CDTF">2021-12-02T10:28:44Z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